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84" r:id="rId1"/>
  </p:sldMasterIdLst>
  <p:notesMasterIdLst>
    <p:notesMasterId r:id="rId39"/>
  </p:notesMasterIdLst>
  <p:sldIdLst>
    <p:sldId id="256" r:id="rId2"/>
    <p:sldId id="335" r:id="rId3"/>
    <p:sldId id="340" r:id="rId4"/>
    <p:sldId id="336" r:id="rId5"/>
    <p:sldId id="339" r:id="rId6"/>
    <p:sldId id="295" r:id="rId7"/>
    <p:sldId id="305" r:id="rId8"/>
    <p:sldId id="325" r:id="rId9"/>
    <p:sldId id="332" r:id="rId10"/>
    <p:sldId id="326" r:id="rId11"/>
    <p:sldId id="282" r:id="rId12"/>
    <p:sldId id="320" r:id="rId13"/>
    <p:sldId id="304" r:id="rId14"/>
    <p:sldId id="307" r:id="rId15"/>
    <p:sldId id="346" r:id="rId16"/>
    <p:sldId id="313" r:id="rId17"/>
    <p:sldId id="310" r:id="rId18"/>
    <p:sldId id="298" r:id="rId19"/>
    <p:sldId id="292" r:id="rId20"/>
    <p:sldId id="526" r:id="rId21"/>
    <p:sldId id="273" r:id="rId22"/>
    <p:sldId id="527" r:id="rId23"/>
    <p:sldId id="274" r:id="rId24"/>
    <p:sldId id="611" r:id="rId25"/>
    <p:sldId id="278" r:id="rId26"/>
    <p:sldId id="321" r:id="rId27"/>
    <p:sldId id="327" r:id="rId28"/>
    <p:sldId id="534" r:id="rId29"/>
    <p:sldId id="532" r:id="rId30"/>
    <p:sldId id="609" r:id="rId31"/>
    <p:sldId id="610" r:id="rId32"/>
    <p:sldId id="289" r:id="rId33"/>
    <p:sldId id="528" r:id="rId34"/>
    <p:sldId id="612" r:id="rId35"/>
    <p:sldId id="334" r:id="rId36"/>
    <p:sldId id="531" r:id="rId37"/>
    <p:sldId id="277" r:id="rId38"/>
  </p:sldIdLst>
  <p:sldSz cx="9144000" cy="6858000" type="screen4x3"/>
  <p:notesSz cx="6797675" cy="9926638"/>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904"/>
    <a:srgbClr val="7E6000"/>
    <a:srgbClr val="C89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82494" autoAdjust="0"/>
  </p:normalViewPr>
  <p:slideViewPr>
    <p:cSldViewPr>
      <p:cViewPr varScale="1">
        <p:scale>
          <a:sx n="94" d="100"/>
          <a:sy n="94" d="100"/>
        </p:scale>
        <p:origin x="1692" y="90"/>
      </p:cViewPr>
      <p:guideLst>
        <p:guide orient="horz" pos="2160"/>
        <p:guide pos="2880"/>
      </p:guideLst>
    </p:cSldViewPr>
  </p:slideViewPr>
  <p:outlineViewPr>
    <p:cViewPr>
      <p:scale>
        <a:sx n="33" d="100"/>
        <a:sy n="33" d="100"/>
      </p:scale>
      <p:origin x="0" y="64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rich>
      </c:tx>
      <c:layout>
        <c:manualLayout>
          <c:xMode val="edge"/>
          <c:yMode val="edge"/>
          <c:x val="0.20022481993465463"/>
          <c:y val="2.5434804987144407E-3"/>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151826885240525"/>
          <c:y val="5.8629958990063909E-2"/>
          <c:w val="0.8301352233222784"/>
          <c:h val="0.8671627065591746"/>
        </c:manualLayout>
      </c:layout>
      <c:bar3DChart>
        <c:barDir val="col"/>
        <c:grouping val="stacked"/>
        <c:varyColors val="0"/>
        <c:ser>
          <c:idx val="0"/>
          <c:order val="0"/>
          <c:tx>
            <c:strRef>
              <c:f>Arkusz1!$B$1</c:f>
              <c:strCache>
                <c:ptCount val="1"/>
                <c:pt idx="0">
                  <c:v>Odpady zbierane na PSZOKU</c:v>
                </c:pt>
              </c:strCache>
            </c:strRef>
          </c:tx>
          <c:spPr>
            <a:gradFill rotWithShape="1">
              <a:gsLst>
                <a:gs pos="0">
                  <a:schemeClr val="accent1">
                    <a:lumMod val="95000"/>
                  </a:schemeClr>
                </a:gs>
                <a:gs pos="100000">
                  <a:schemeClr val="accent1">
                    <a:shade val="82000"/>
                    <a:satMod val="125000"/>
                    <a:lumMod val="74000"/>
                  </a:schemeClr>
                </a:gs>
              </a:gsLst>
              <a:lin ang="5400000" scaled="0"/>
            </a:gradFill>
            <a:ln>
              <a:noFill/>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c:spPr>
          <c:invertIfNegative val="0"/>
          <c:dPt>
            <c:idx val="0"/>
            <c:invertIfNegative val="0"/>
            <c:bubble3D val="0"/>
            <c:extLst>
              <c:ext xmlns:c16="http://schemas.microsoft.com/office/drawing/2014/chart" uri="{C3380CC4-5D6E-409C-BE32-E72D297353CC}">
                <c16:uniqueId val="{00000000-E699-4CF5-9B30-5258717440A9}"/>
              </c:ext>
            </c:extLst>
          </c:dPt>
          <c:dPt>
            <c:idx val="1"/>
            <c:invertIfNegative val="0"/>
            <c:bubble3D val="0"/>
            <c:extLst>
              <c:ext xmlns:c16="http://schemas.microsoft.com/office/drawing/2014/chart" uri="{C3380CC4-5D6E-409C-BE32-E72D297353CC}">
                <c16:uniqueId val="{00000001-E699-4CF5-9B30-5258717440A9}"/>
              </c:ext>
            </c:extLst>
          </c:dPt>
          <c:dPt>
            <c:idx val="2"/>
            <c:invertIfNegative val="0"/>
            <c:bubble3D val="0"/>
            <c:extLst>
              <c:ext xmlns:c16="http://schemas.microsoft.com/office/drawing/2014/chart" uri="{C3380CC4-5D6E-409C-BE32-E72D297353CC}">
                <c16:uniqueId val="{00000002-E699-4CF5-9B30-5258717440A9}"/>
              </c:ext>
            </c:extLst>
          </c:dPt>
          <c:dLbls>
            <c:dLbl>
              <c:idx val="0"/>
              <c:layout>
                <c:manualLayout>
                  <c:x val="0.46077757414487741"/>
                  <c:y val="-0.52460797431525319"/>
                </c:manualLayout>
              </c:layout>
              <c:tx>
                <c:rich>
                  <a:bodyPr/>
                  <a:lstStyle/>
                  <a:p>
                    <a:r>
                      <a:rPr lang="en-US" dirty="0"/>
                      <a:t>682,68 </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699-4CF5-9B30-5258717440A9}"/>
                </c:ext>
              </c:extLst>
            </c:dLbl>
            <c:dLbl>
              <c:idx val="1"/>
              <c:layout>
                <c:manualLayout>
                  <c:x val="0.47354366136112058"/>
                  <c:y val="-0.40783632736459235"/>
                </c:manualLayout>
              </c:layout>
              <c:tx>
                <c:rich>
                  <a:bodyPr/>
                  <a:lstStyle/>
                  <a:p>
                    <a:r>
                      <a:rPr lang="en-US" dirty="0"/>
                      <a:t>561,06 </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699-4CF5-9B30-5258717440A9}"/>
                </c:ext>
              </c:extLst>
            </c:dLbl>
            <c:dLbl>
              <c:idx val="2"/>
              <c:layout>
                <c:manualLayout>
                  <c:x val="-0.29522846812719422"/>
                  <c:y val="-0.36899321975497085"/>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r>
                      <a:rPr lang="en-US" dirty="0"/>
                      <a:t>552,34 </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endParaRPr lang="pl-PL"/>
                </a:p>
              </c:txPr>
              <c:showLegendKey val="0"/>
              <c:showVal val="1"/>
              <c:showCatName val="0"/>
              <c:showSerName val="0"/>
              <c:showPercent val="0"/>
              <c:showBubbleSize val="0"/>
              <c:extLst>
                <c:ext xmlns:c15="http://schemas.microsoft.com/office/drawing/2012/chart" uri="{CE6537A1-D6FC-4f65-9D91-7224C49458BB}">
                  <c15:layout>
                    <c:manualLayout>
                      <c:w val="6.7972229330082498E-2"/>
                      <c:h val="9.687530693046989E-2"/>
                    </c:manualLayout>
                  </c15:layout>
                  <c15:showDataLabelsRange val="0"/>
                </c:ext>
                <c:ext xmlns:c16="http://schemas.microsoft.com/office/drawing/2014/chart" uri="{C3380CC4-5D6E-409C-BE32-E72D297353CC}">
                  <c16:uniqueId val="{00000002-E699-4CF5-9B30-5258717440A9}"/>
                </c:ext>
              </c:extLst>
            </c:dLbl>
            <c:dLbl>
              <c:idx val="3"/>
              <c:layout>
                <c:manualLayout>
                  <c:x val="4.8818934160940264E-3"/>
                  <c:y val="-0.35273858460171087"/>
                </c:manualLayout>
              </c:layout>
              <c:tx>
                <c:rich>
                  <a:bodyPr/>
                  <a:lstStyle/>
                  <a:p>
                    <a:r>
                      <a:rPr lang="en-US" dirty="0"/>
                      <a:t>  </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699-4CF5-9B30-5258717440A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pl-PL"/>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Arkusz1!$A$2:$A$6</c:f>
              <c:strCache>
                <c:ptCount val="5"/>
                <c:pt idx="0">
                  <c:v>Rok 2018</c:v>
                </c:pt>
                <c:pt idx="1">
                  <c:v>Rok 2019 </c:v>
                </c:pt>
                <c:pt idx="2">
                  <c:v>Rok 2020</c:v>
                </c:pt>
                <c:pt idx="3">
                  <c:v>Rok 2021 </c:v>
                </c:pt>
                <c:pt idx="4">
                  <c:v>Rok 2022 </c:v>
                </c:pt>
              </c:strCache>
            </c:strRef>
          </c:cat>
          <c:val>
            <c:numRef>
              <c:f>Arkusz1!$B$2:$B$6</c:f>
              <c:numCache>
                <c:formatCode>General</c:formatCode>
                <c:ptCount val="5"/>
                <c:pt idx="0">
                  <c:v>552.34</c:v>
                </c:pt>
                <c:pt idx="1">
                  <c:v>516.92999999999995</c:v>
                </c:pt>
                <c:pt idx="2">
                  <c:v>551.52</c:v>
                </c:pt>
                <c:pt idx="3">
                  <c:v>682.68</c:v>
                </c:pt>
                <c:pt idx="4">
                  <c:v>561.05999999999995</c:v>
                </c:pt>
              </c:numCache>
            </c:numRef>
          </c:val>
          <c:extLst>
            <c:ext xmlns:c16="http://schemas.microsoft.com/office/drawing/2014/chart" uri="{C3380CC4-5D6E-409C-BE32-E72D297353CC}">
              <c16:uniqueId val="{00000004-E699-4CF5-9B30-5258717440A9}"/>
            </c:ext>
          </c:extLst>
        </c:ser>
        <c:dLbls>
          <c:showLegendKey val="0"/>
          <c:showVal val="0"/>
          <c:showCatName val="0"/>
          <c:showSerName val="0"/>
          <c:showPercent val="0"/>
          <c:showBubbleSize val="0"/>
        </c:dLbls>
        <c:gapWidth val="150"/>
        <c:shape val="box"/>
        <c:axId val="223955968"/>
        <c:axId val="141689408"/>
        <c:axId val="0"/>
      </c:bar3DChart>
      <c:catAx>
        <c:axId val="223955968"/>
        <c:scaling>
          <c:orientation val="minMax"/>
        </c:scaling>
        <c:delete val="0"/>
        <c:axPos val="b"/>
        <c:numFmt formatCode="General" sourceLinked="0"/>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pl-PL"/>
          </a:p>
        </c:txPr>
        <c:crossAx val="141689408"/>
        <c:crosses val="autoZero"/>
        <c:auto val="1"/>
        <c:lblAlgn val="ctr"/>
        <c:lblOffset val="100"/>
        <c:noMultiLvlLbl val="0"/>
      </c:catAx>
      <c:valAx>
        <c:axId val="141689408"/>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pl-PL"/>
          </a:p>
        </c:txPr>
        <c:crossAx val="2239559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709961602021972"/>
          <c:y val="0.13058984437164639"/>
          <c:w val="0.52942329232906682"/>
          <c:h val="0.70009205406083941"/>
        </c:manualLayout>
      </c:layout>
      <c:pieChart>
        <c:varyColors val="1"/>
        <c:ser>
          <c:idx val="0"/>
          <c:order val="0"/>
          <c:tx>
            <c:strRef>
              <c:f>Arkusz1!$B$1</c:f>
              <c:strCache>
                <c:ptCount val="1"/>
                <c:pt idx="0">
                  <c:v>Ilość odpadów zbieranych selektywnie - cztery podstawowe frakcje odpadów.</c:v>
                </c:pt>
              </c:strCache>
            </c:strRef>
          </c:tx>
          <c:explosion val="2"/>
          <c:dPt>
            <c:idx val="0"/>
            <c:bubble3D val="1"/>
            <c:spPr>
              <a:solidFill>
                <a:schemeClr val="accent1"/>
              </a:solidFill>
              <a:ln w="19050">
                <a:solidFill>
                  <a:schemeClr val="lt1"/>
                </a:solidFill>
              </a:ln>
              <a:effectLst/>
            </c:spPr>
            <c:extLst>
              <c:ext xmlns:c16="http://schemas.microsoft.com/office/drawing/2014/chart" uri="{C3380CC4-5D6E-409C-BE32-E72D297353CC}">
                <c16:uniqueId val="{00000001-F20E-454B-A3B1-3C4EE0345490}"/>
              </c:ext>
            </c:extLst>
          </c:dPt>
          <c:dPt>
            <c:idx val="1"/>
            <c:bubble3D val="1"/>
            <c:spPr>
              <a:solidFill>
                <a:schemeClr val="accent2"/>
              </a:solidFill>
              <a:ln w="19050">
                <a:solidFill>
                  <a:schemeClr val="lt1"/>
                </a:solidFill>
              </a:ln>
              <a:effectLst/>
            </c:spPr>
            <c:extLst>
              <c:ext xmlns:c16="http://schemas.microsoft.com/office/drawing/2014/chart" uri="{C3380CC4-5D6E-409C-BE32-E72D297353CC}">
                <c16:uniqueId val="{00000003-F20E-454B-A3B1-3C4EE0345490}"/>
              </c:ext>
            </c:extLst>
          </c:dPt>
          <c:dPt>
            <c:idx val="2"/>
            <c:bubble3D val="1"/>
            <c:spPr>
              <a:solidFill>
                <a:schemeClr val="accent3"/>
              </a:solidFill>
              <a:ln w="19050">
                <a:solidFill>
                  <a:schemeClr val="lt1"/>
                </a:solidFill>
              </a:ln>
              <a:effectLst/>
            </c:spPr>
            <c:extLst>
              <c:ext xmlns:c16="http://schemas.microsoft.com/office/drawing/2014/chart" uri="{C3380CC4-5D6E-409C-BE32-E72D297353CC}">
                <c16:uniqueId val="{00000005-F20E-454B-A3B1-3C4EE0345490}"/>
              </c:ext>
            </c:extLst>
          </c:dPt>
          <c:dPt>
            <c:idx val="3"/>
            <c:bubble3D val="1"/>
            <c:spPr>
              <a:solidFill>
                <a:schemeClr val="accent4"/>
              </a:solidFill>
              <a:ln w="19050">
                <a:solidFill>
                  <a:schemeClr val="lt1"/>
                </a:solidFill>
              </a:ln>
              <a:effectLst/>
            </c:spPr>
            <c:extLst>
              <c:ext xmlns:c16="http://schemas.microsoft.com/office/drawing/2014/chart" uri="{C3380CC4-5D6E-409C-BE32-E72D297353CC}">
                <c16:uniqueId val="{00000007-F20E-454B-A3B1-3C4EE0345490}"/>
              </c:ext>
            </c:extLst>
          </c:dPt>
          <c:dLbls>
            <c:dLbl>
              <c:idx val="0"/>
              <c:layout>
                <c:manualLayout>
                  <c:x val="-0.19344122048295123"/>
                  <c:y val="8.1497795555453778E-2"/>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a:t>447,53-2021</a:t>
                    </a:r>
                  </a:p>
                  <a:p>
                    <a:pPr>
                      <a:defRPr/>
                    </a:pPr>
                    <a:endParaRPr lang="en-US" dirty="0"/>
                  </a:p>
                  <a:p>
                    <a:pPr>
                      <a:defRPr/>
                    </a:pPr>
                    <a:r>
                      <a:rPr lang="en-US" dirty="0"/>
                      <a:t>490,68-2022</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extLst>
                <c:ext xmlns:c15="http://schemas.microsoft.com/office/drawing/2012/chart" uri="{CE6537A1-D6FC-4f65-9D91-7224C49458BB}">
                  <c15:layout>
                    <c:manualLayout>
                      <c:w val="0.13417902366933979"/>
                      <c:h val="0.1638968331401906"/>
                    </c:manualLayout>
                  </c15:layout>
                  <c15:showDataLabelsRange val="0"/>
                </c:ext>
                <c:ext xmlns:c16="http://schemas.microsoft.com/office/drawing/2014/chart" uri="{C3380CC4-5D6E-409C-BE32-E72D297353CC}">
                  <c16:uniqueId val="{00000001-F20E-454B-A3B1-3C4EE0345490}"/>
                </c:ext>
              </c:extLst>
            </c:dLbl>
            <c:dLbl>
              <c:idx val="1"/>
              <c:layout>
                <c:manualLayout>
                  <c:x val="-0.13039334086403426"/>
                  <c:y val="-0.22379565195701198"/>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a:t> 171,66- 2021</a:t>
                    </a:r>
                  </a:p>
                  <a:p>
                    <a:pPr>
                      <a:defRPr/>
                    </a:pPr>
                    <a:endParaRPr lang="en-US" dirty="0"/>
                  </a:p>
                  <a:p>
                    <a:pPr>
                      <a:defRPr/>
                    </a:pPr>
                    <a:r>
                      <a:rPr lang="en-US" dirty="0"/>
                      <a:t> </a:t>
                    </a:r>
                  </a:p>
                  <a:p>
                    <a:pPr>
                      <a:defRPr/>
                    </a:pPr>
                    <a:r>
                      <a:rPr lang="en-US" dirty="0"/>
                      <a:t>   189,26-2022 </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extLst>
                <c:ext xmlns:c15="http://schemas.microsoft.com/office/drawing/2012/chart" uri="{CE6537A1-D6FC-4f65-9D91-7224C49458BB}">
                  <c15:layout>
                    <c:manualLayout>
                      <c:w val="0.15836359479369974"/>
                      <c:h val="0.1742831977244865"/>
                    </c:manualLayout>
                  </c15:layout>
                  <c15:showDataLabelsRange val="0"/>
                </c:ext>
                <c:ext xmlns:c16="http://schemas.microsoft.com/office/drawing/2014/chart" uri="{C3380CC4-5D6E-409C-BE32-E72D297353CC}">
                  <c16:uniqueId val="{00000003-F20E-454B-A3B1-3C4EE0345490}"/>
                </c:ext>
              </c:extLst>
            </c:dLbl>
            <c:dLbl>
              <c:idx val="2"/>
              <c:layout>
                <c:manualLayout>
                  <c:x val="0.13064464855069313"/>
                  <c:y val="-0.20158723278623641"/>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a:t>   307,18-2021</a:t>
                    </a:r>
                  </a:p>
                  <a:p>
                    <a:pPr>
                      <a:defRPr/>
                    </a:pPr>
                    <a:endParaRPr lang="en-US" dirty="0"/>
                  </a:p>
                  <a:p>
                    <a:pPr>
                      <a:defRPr/>
                    </a:pPr>
                    <a:endParaRPr lang="en-US" dirty="0"/>
                  </a:p>
                  <a:p>
                    <a:pPr>
                      <a:defRPr/>
                    </a:pPr>
                    <a:r>
                      <a:rPr lang="en-US" baseline="0" dirty="0"/>
                      <a:t>    308</a:t>
                    </a:r>
                    <a:r>
                      <a:rPr lang="en-US" dirty="0"/>
                      <a:t>,37-2022 </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extLst>
                <c:ext xmlns:c15="http://schemas.microsoft.com/office/drawing/2012/chart" uri="{CE6537A1-D6FC-4f65-9D91-7224C49458BB}">
                  <c15:layout>
                    <c:manualLayout>
                      <c:w val="0.14173670214570228"/>
                      <c:h val="0.16389683314019055"/>
                    </c:manualLayout>
                  </c15:layout>
                  <c15:showDataLabelsRange val="0"/>
                </c:ext>
                <c:ext xmlns:c16="http://schemas.microsoft.com/office/drawing/2014/chart" uri="{C3380CC4-5D6E-409C-BE32-E72D297353CC}">
                  <c16:uniqueId val="{00000005-F20E-454B-A3B1-3C4EE0345490}"/>
                </c:ext>
              </c:extLst>
            </c:dLbl>
            <c:dLbl>
              <c:idx val="3"/>
              <c:layout>
                <c:manualLayout>
                  <c:x val="0.12506468740545354"/>
                  <c:y val="0.22873971795603998"/>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a:t>296,42-2021</a:t>
                    </a:r>
                  </a:p>
                  <a:p>
                    <a:pPr>
                      <a:defRPr/>
                    </a:pPr>
                    <a:r>
                      <a:rPr lang="en-US" baseline="0" dirty="0"/>
                      <a:t> </a:t>
                    </a:r>
                  </a:p>
                  <a:p>
                    <a:pPr>
                      <a:defRPr/>
                    </a:pPr>
                    <a:r>
                      <a:rPr lang="en-US" baseline="0" dirty="0"/>
                      <a:t>282,05-2022</a:t>
                    </a:r>
                    <a:endParaRPr lang="en-US" dirty="0"/>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extLst>
                <c:ext xmlns:c15="http://schemas.microsoft.com/office/drawing/2012/chart" uri="{CE6537A1-D6FC-4f65-9D91-7224C49458BB}">
                  <c15:layout>
                    <c:manualLayout>
                      <c:w val="0.1296444165835223"/>
                      <c:h val="0.15974228730647216"/>
                    </c:manualLayout>
                  </c15:layout>
                  <c15:showDataLabelsRange val="0"/>
                </c:ext>
                <c:ext xmlns:c16="http://schemas.microsoft.com/office/drawing/2014/chart" uri="{C3380CC4-5D6E-409C-BE32-E72D297353CC}">
                  <c16:uniqueId val="{00000007-F20E-454B-A3B1-3C4EE034549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Arkusz1!$A$2:$A$5</c:f>
              <c:strCache>
                <c:ptCount val="4"/>
                <c:pt idx="0">
                  <c:v>Odpady biodegradowalne z uwzględnieniem bioodpadów</c:v>
                </c:pt>
                <c:pt idx="1">
                  <c:v>Papier i tektura</c:v>
                </c:pt>
                <c:pt idx="2">
                  <c:v>Metale i trworzywa sztuczne</c:v>
                </c:pt>
                <c:pt idx="3">
                  <c:v>Szkło</c:v>
                </c:pt>
              </c:strCache>
            </c:strRef>
          </c:cat>
          <c:val>
            <c:numRef>
              <c:f>Arkusz1!$B$2:$B$5</c:f>
              <c:numCache>
                <c:formatCode>General</c:formatCode>
                <c:ptCount val="4"/>
                <c:pt idx="0">
                  <c:v>447.53</c:v>
                </c:pt>
                <c:pt idx="1">
                  <c:v>171.66</c:v>
                </c:pt>
                <c:pt idx="2">
                  <c:v>307.18</c:v>
                </c:pt>
                <c:pt idx="3">
                  <c:v>292.42</c:v>
                </c:pt>
              </c:numCache>
            </c:numRef>
          </c:val>
          <c:extLst>
            <c:ext xmlns:c16="http://schemas.microsoft.com/office/drawing/2014/chart" uri="{C3380CC4-5D6E-409C-BE32-E72D297353CC}">
              <c16:uniqueId val="{00000008-F20E-454B-A3B1-3C4EE0345490}"/>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74448869686699115"/>
          <c:y val="0.17382979610830276"/>
          <c:w val="0.25551130313300885"/>
          <c:h val="0.4231792580210131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8089819090592394E-2"/>
          <c:y val="7.9165530111404453E-2"/>
          <c:w val="0.71629620881348044"/>
          <c:h val="0.79048421082598896"/>
        </c:manualLayout>
      </c:layout>
      <c:bar3DChart>
        <c:barDir val="col"/>
        <c:grouping val="stacked"/>
        <c:varyColors val="0"/>
        <c:ser>
          <c:idx val="0"/>
          <c:order val="0"/>
          <c:tx>
            <c:strRef>
              <c:f>Arkusz1!$B$1</c:f>
              <c:strCache>
                <c:ptCount val="1"/>
                <c:pt idx="0">
                  <c:v>zmieszane</c:v>
                </c:pt>
              </c:strCache>
            </c:strRef>
          </c:tx>
          <c:spPr>
            <a:solidFill>
              <a:schemeClr val="accent1"/>
            </a:solidFill>
            <a:ln>
              <a:noFill/>
            </a:ln>
            <a:effectLst/>
            <a:sp3d/>
          </c:spPr>
          <c:invertIfNegative val="0"/>
          <c:dLbls>
            <c:dLbl>
              <c:idx val="0"/>
              <c:tx>
                <c:rich>
                  <a:bodyPr/>
                  <a:lstStyle/>
                  <a:p>
                    <a:r>
                      <a:rPr lang="en-US" b="1" dirty="0"/>
                      <a:t>2972,83</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0A9-415B-A251-829E47B9C570}"/>
                </c:ext>
              </c:extLst>
            </c:dLbl>
            <c:dLbl>
              <c:idx val="1"/>
              <c:tx>
                <c:rich>
                  <a:bodyPr/>
                  <a:lstStyle/>
                  <a:p>
                    <a:r>
                      <a:rPr lang="en-US" b="1" dirty="0"/>
                      <a:t>2498,83</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0A9-415B-A251-829E47B9C570}"/>
                </c:ext>
              </c:extLst>
            </c:dLbl>
            <c:dLbl>
              <c:idx val="2"/>
              <c:tx>
                <c:rich>
                  <a:bodyPr/>
                  <a:lstStyle/>
                  <a:p>
                    <a:r>
                      <a:rPr lang="en-US" b="1" dirty="0"/>
                      <a:t>2876,33</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0A9-415B-A251-829E47B9C570}"/>
                </c:ext>
              </c:extLst>
            </c:dLbl>
            <c:dLbl>
              <c:idx val="3"/>
              <c:tx>
                <c:rich>
                  <a:bodyPr/>
                  <a:lstStyle/>
                  <a:p>
                    <a:r>
                      <a:rPr lang="en-US" b="1" dirty="0"/>
                      <a:t>2</a:t>
                    </a:r>
                    <a:r>
                      <a:rPr lang="en-US" b="1" baseline="0" dirty="0"/>
                      <a:t>898,15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0A9-415B-A251-829E47B9C570}"/>
                </c:ext>
              </c:extLst>
            </c:dLbl>
            <c:dLbl>
              <c:idx val="4"/>
              <c:tx>
                <c:rich>
                  <a:bodyPr/>
                  <a:lstStyle/>
                  <a:p>
                    <a:r>
                      <a:rPr lang="en-US" b="1" dirty="0"/>
                      <a:t>2939,24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00A9-415B-A251-829E47B9C570}"/>
                </c:ext>
              </c:extLst>
            </c:dLbl>
            <c:dLbl>
              <c:idx val="7"/>
              <c:tx>
                <c:rich>
                  <a:bodyPr/>
                  <a:lstStyle/>
                  <a:p>
                    <a:r>
                      <a:rPr lang="en-US"/>
                      <a:t>2876,33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00A9-415B-A251-829E47B9C570}"/>
                </c:ext>
              </c:extLst>
            </c:dLbl>
            <c:spPr>
              <a:noFill/>
              <a:ln>
                <a:noFill/>
              </a:ln>
              <a:effectLst/>
            </c:spPr>
            <c:txPr>
              <a:bodyPr rot="-5400000" spcFirstLastPara="1" vertOverflow="ellipsis" wrap="square" lIns="38100" tIns="19050" rIns="38100" bIns="19050" anchor="ctr" anchorCtr="1">
                <a:spAutoFit/>
              </a:bodyPr>
              <a:lstStyle/>
              <a:p>
                <a:pPr>
                  <a:defRPr sz="1064"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Arkusz1!$A$2:$A$6</c:f>
              <c:numCache>
                <c:formatCode>General</c:formatCode>
                <c:ptCount val="5"/>
                <c:pt idx="0">
                  <c:v>2018</c:v>
                </c:pt>
                <c:pt idx="1">
                  <c:v>2019</c:v>
                </c:pt>
                <c:pt idx="2">
                  <c:v>2020</c:v>
                </c:pt>
                <c:pt idx="3">
                  <c:v>2021</c:v>
                </c:pt>
                <c:pt idx="4">
                  <c:v>2022</c:v>
                </c:pt>
              </c:numCache>
            </c:numRef>
          </c:cat>
          <c:val>
            <c:numRef>
              <c:f>Arkusz1!$B$2:$B$6</c:f>
              <c:numCache>
                <c:formatCode>General</c:formatCode>
                <c:ptCount val="5"/>
                <c:pt idx="0">
                  <c:v>2972.83</c:v>
                </c:pt>
                <c:pt idx="1">
                  <c:v>2498.83</c:v>
                </c:pt>
                <c:pt idx="2">
                  <c:v>2876.33</c:v>
                </c:pt>
                <c:pt idx="3">
                  <c:v>2898.15</c:v>
                </c:pt>
                <c:pt idx="4">
                  <c:v>2939.24</c:v>
                </c:pt>
              </c:numCache>
            </c:numRef>
          </c:val>
          <c:extLst>
            <c:ext xmlns:c16="http://schemas.microsoft.com/office/drawing/2014/chart" uri="{C3380CC4-5D6E-409C-BE32-E72D297353CC}">
              <c16:uniqueId val="{00000007-00A9-415B-A251-829E47B9C570}"/>
            </c:ext>
          </c:extLst>
        </c:ser>
        <c:ser>
          <c:idx val="1"/>
          <c:order val="1"/>
          <c:tx>
            <c:strRef>
              <c:f>Arkusz1!$C$1</c:f>
              <c:strCache>
                <c:ptCount val="1"/>
                <c:pt idx="0">
                  <c:v>selektywne</c:v>
                </c:pt>
              </c:strCache>
            </c:strRef>
          </c:tx>
          <c:spPr>
            <a:solidFill>
              <a:schemeClr val="accent2"/>
            </a:solidFill>
            <a:ln>
              <a:noFill/>
            </a:ln>
            <a:effectLst/>
            <a:sp3d/>
          </c:spPr>
          <c:invertIfNegative val="0"/>
          <c:dPt>
            <c:idx val="0"/>
            <c:invertIfNegative val="0"/>
            <c:bubble3D val="0"/>
            <c:extLst>
              <c:ext xmlns:c16="http://schemas.microsoft.com/office/drawing/2014/chart" uri="{C3380CC4-5D6E-409C-BE32-E72D297353CC}">
                <c16:uniqueId val="{00000008-00A9-415B-A251-829E47B9C570}"/>
              </c:ext>
            </c:extLst>
          </c:dPt>
          <c:dPt>
            <c:idx val="1"/>
            <c:invertIfNegative val="0"/>
            <c:bubble3D val="0"/>
            <c:extLst>
              <c:ext xmlns:c16="http://schemas.microsoft.com/office/drawing/2014/chart" uri="{C3380CC4-5D6E-409C-BE32-E72D297353CC}">
                <c16:uniqueId val="{00000009-00A9-415B-A251-829E47B9C570}"/>
              </c:ext>
            </c:extLst>
          </c:dPt>
          <c:dPt>
            <c:idx val="2"/>
            <c:invertIfNegative val="0"/>
            <c:bubble3D val="0"/>
            <c:extLst>
              <c:ext xmlns:c16="http://schemas.microsoft.com/office/drawing/2014/chart" uri="{C3380CC4-5D6E-409C-BE32-E72D297353CC}">
                <c16:uniqueId val="{0000000A-00A9-415B-A251-829E47B9C570}"/>
              </c:ext>
            </c:extLst>
          </c:dPt>
          <c:dPt>
            <c:idx val="3"/>
            <c:invertIfNegative val="0"/>
            <c:bubble3D val="0"/>
            <c:extLst>
              <c:ext xmlns:c16="http://schemas.microsoft.com/office/drawing/2014/chart" uri="{C3380CC4-5D6E-409C-BE32-E72D297353CC}">
                <c16:uniqueId val="{0000000B-00A9-415B-A251-829E47B9C570}"/>
              </c:ext>
            </c:extLst>
          </c:dPt>
          <c:dLbls>
            <c:dLbl>
              <c:idx val="0"/>
              <c:tx>
                <c:rich>
                  <a:bodyPr/>
                  <a:lstStyle/>
                  <a:p>
                    <a:r>
                      <a:rPr lang="en-US" dirty="0"/>
                      <a:t>678,31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00A9-415B-A251-829E47B9C570}"/>
                </c:ext>
              </c:extLst>
            </c:dLbl>
            <c:dLbl>
              <c:idx val="1"/>
              <c:tx>
                <c:rich>
                  <a:bodyPr/>
                  <a:lstStyle/>
                  <a:p>
                    <a:r>
                      <a:rPr lang="en-US" dirty="0"/>
                      <a:t>655,56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00A9-415B-A251-829E47B9C570}"/>
                </c:ext>
              </c:extLst>
            </c:dLbl>
            <c:dLbl>
              <c:idx val="2"/>
              <c:tx>
                <c:rich>
                  <a:bodyPr/>
                  <a:lstStyle/>
                  <a:p>
                    <a:r>
                      <a:rPr lang="en-US" dirty="0"/>
                      <a:t>996,72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00A9-415B-A251-829E47B9C570}"/>
                </c:ext>
              </c:extLst>
            </c:dLbl>
            <c:dLbl>
              <c:idx val="3"/>
              <c:layout>
                <c:manualLayout>
                  <c:x val="5.0774978090796855E-3"/>
                  <c:y val="-6.5940096796946821E-3"/>
                </c:manualLayout>
              </c:layout>
              <c:tx>
                <c:rich>
                  <a:bodyPr/>
                  <a:lstStyle/>
                  <a:p>
                    <a:r>
                      <a:rPr lang="en-US" sz="1050" b="1" baseline="0" dirty="0">
                        <a:solidFill>
                          <a:schemeClr val="bg1"/>
                        </a:solidFill>
                      </a:rPr>
                      <a:t>1223,79</a:t>
                    </a:r>
                    <a:endParaRPr lang="en-US" sz="1050" dirty="0">
                      <a:solidFill>
                        <a:schemeClr val="bg1"/>
                      </a:solidFill>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00A9-415B-A251-829E47B9C570}"/>
                </c:ext>
              </c:extLst>
            </c:dLbl>
            <c:dLbl>
              <c:idx val="4"/>
              <c:tx>
                <c:rich>
                  <a:bodyPr/>
                  <a:lstStyle/>
                  <a:p>
                    <a:r>
                      <a:rPr lang="en-US" dirty="0"/>
                      <a:t>1270,36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2AA-4F83-A686-D42FBD71E22C}"/>
                </c:ext>
              </c:extLst>
            </c:dLbl>
            <c:dLbl>
              <c:idx val="5"/>
              <c:tx>
                <c:rich>
                  <a:bodyPr/>
                  <a:lstStyle/>
                  <a:p>
                    <a:r>
                      <a:rPr lang="en-US" dirty="0"/>
                      <a:t>837,6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00A9-415B-A251-829E47B9C570}"/>
                </c:ext>
              </c:extLst>
            </c:dLbl>
            <c:dLbl>
              <c:idx val="6"/>
              <c:tx>
                <c:rich>
                  <a:bodyPr/>
                  <a:lstStyle/>
                  <a:p>
                    <a:r>
                      <a:rPr lang="en-US" dirty="0"/>
                      <a:t>678,3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00A9-415B-A251-829E47B9C570}"/>
                </c:ext>
              </c:extLst>
            </c:dLbl>
            <c:dLbl>
              <c:idx val="7"/>
              <c:tx>
                <c:rich>
                  <a:bodyPr/>
                  <a:lstStyle/>
                  <a:p>
                    <a:r>
                      <a:rPr lang="en-US" dirty="0"/>
                      <a:t>996,72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00A9-415B-A251-829E47B9C570}"/>
                </c:ext>
              </c:extLst>
            </c:dLbl>
            <c:spPr>
              <a:noFill/>
              <a:ln>
                <a:noFill/>
              </a:ln>
              <a:effectLst/>
            </c:spPr>
            <c:txPr>
              <a:bodyPr rot="0" spcFirstLastPara="1" vertOverflow="ellipsis" vert="horz" wrap="square" lIns="38100" tIns="19050" rIns="38100" bIns="19050" anchor="ctr" anchorCtr="1">
                <a:spAutoFit/>
              </a:bodyPr>
              <a:lstStyle/>
              <a:p>
                <a:pPr>
                  <a:defRPr sz="1064"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Arkusz1!$A$2:$A$6</c:f>
              <c:numCache>
                <c:formatCode>General</c:formatCode>
                <c:ptCount val="5"/>
                <c:pt idx="0">
                  <c:v>2018</c:v>
                </c:pt>
                <c:pt idx="1">
                  <c:v>2019</c:v>
                </c:pt>
                <c:pt idx="2">
                  <c:v>2020</c:v>
                </c:pt>
                <c:pt idx="3">
                  <c:v>2021</c:v>
                </c:pt>
                <c:pt idx="4">
                  <c:v>2022</c:v>
                </c:pt>
              </c:numCache>
            </c:numRef>
          </c:cat>
          <c:val>
            <c:numRef>
              <c:f>Arkusz1!$C$2:$C$6</c:f>
              <c:numCache>
                <c:formatCode>0.00</c:formatCode>
                <c:ptCount val="5"/>
                <c:pt idx="0" formatCode="General">
                  <c:v>678.31</c:v>
                </c:pt>
                <c:pt idx="1">
                  <c:v>655.55899999999997</c:v>
                </c:pt>
                <c:pt idx="2" formatCode="General">
                  <c:v>996.72</c:v>
                </c:pt>
                <c:pt idx="3" formatCode="General">
                  <c:v>1223.33</c:v>
                </c:pt>
                <c:pt idx="4" formatCode="General">
                  <c:v>1270.3599999999999</c:v>
                </c:pt>
              </c:numCache>
            </c:numRef>
          </c:val>
          <c:extLst>
            <c:ext xmlns:c16="http://schemas.microsoft.com/office/drawing/2014/chart" uri="{C3380CC4-5D6E-409C-BE32-E72D297353CC}">
              <c16:uniqueId val="{00000010-00A9-415B-A251-829E47B9C570}"/>
            </c:ext>
          </c:extLst>
        </c:ser>
        <c:ser>
          <c:idx val="2"/>
          <c:order val="2"/>
          <c:tx>
            <c:strRef>
              <c:f>Arkusz1!$D$1</c:f>
              <c:strCache>
                <c:ptCount val="1"/>
                <c:pt idx="0">
                  <c:v>PSZOK</c:v>
                </c:pt>
              </c:strCache>
            </c:strRef>
          </c:tx>
          <c:spPr>
            <a:solidFill>
              <a:schemeClr val="accent3"/>
            </a:solidFill>
            <a:ln>
              <a:noFill/>
            </a:ln>
            <a:effectLst/>
            <a:sp3d/>
          </c:spPr>
          <c:invertIfNegative val="0"/>
          <c:dLbls>
            <c:dLbl>
              <c:idx val="0"/>
              <c:tx>
                <c:rich>
                  <a:bodyPr/>
                  <a:lstStyle/>
                  <a:p>
                    <a:r>
                      <a:rPr lang="en-US" dirty="0"/>
                      <a:t>552,34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52AA-4F83-A686-D42FBD71E22C}"/>
                </c:ext>
              </c:extLst>
            </c:dLbl>
            <c:dLbl>
              <c:idx val="1"/>
              <c:tx>
                <c:rich>
                  <a:bodyPr/>
                  <a:lstStyle/>
                  <a:p>
                    <a:r>
                      <a:rPr lang="en-US" dirty="0"/>
                      <a:t>496,65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52AA-4F83-A686-D42FBD71E22C}"/>
                </c:ext>
              </c:extLst>
            </c:dLbl>
            <c:dLbl>
              <c:idx val="2"/>
              <c:tx>
                <c:rich>
                  <a:bodyPr/>
                  <a:lstStyle/>
                  <a:p>
                    <a:r>
                      <a:rPr lang="en-US" dirty="0"/>
                      <a:t>551,52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52AA-4F83-A686-D42FBD71E22C}"/>
                </c:ext>
              </c:extLst>
            </c:dLbl>
            <c:dLbl>
              <c:idx val="3"/>
              <c:tx>
                <c:rich>
                  <a:bodyPr/>
                  <a:lstStyle/>
                  <a:p>
                    <a:r>
                      <a:rPr lang="en-US" dirty="0"/>
                      <a:t>682,68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52AA-4F83-A686-D42FBD71E22C}"/>
                </c:ext>
              </c:extLst>
            </c:dLbl>
            <c:dLbl>
              <c:idx val="4"/>
              <c:tx>
                <c:rich>
                  <a:bodyPr/>
                  <a:lstStyle/>
                  <a:p>
                    <a:r>
                      <a:rPr lang="en-US" dirty="0"/>
                      <a:t>561,06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00A9-415B-A251-829E47B9C570}"/>
                </c:ext>
              </c:extLst>
            </c:dLbl>
            <c:dLbl>
              <c:idx val="5"/>
              <c:tx>
                <c:rich>
                  <a:bodyPr/>
                  <a:lstStyle/>
                  <a:p>
                    <a:r>
                      <a:rPr lang="en-US" dirty="0"/>
                      <a:t>599,7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00A9-415B-A251-829E47B9C570}"/>
                </c:ext>
              </c:extLst>
            </c:dLbl>
            <c:dLbl>
              <c:idx val="6"/>
              <c:tx>
                <c:rich>
                  <a:bodyPr/>
                  <a:lstStyle/>
                  <a:p>
                    <a:r>
                      <a:rPr lang="en-US" dirty="0"/>
                      <a:t>516,9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00A9-415B-A251-829E47B9C570}"/>
                </c:ext>
              </c:extLst>
            </c:dLbl>
            <c:dLbl>
              <c:idx val="7"/>
              <c:tx>
                <c:rich>
                  <a:bodyPr/>
                  <a:lstStyle/>
                  <a:p>
                    <a:r>
                      <a:rPr lang="en-US" baseline="0" dirty="0">
                        <a:solidFill>
                          <a:schemeClr val="bg1"/>
                        </a:solidFill>
                      </a:rPr>
                      <a:t>551,5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00A9-415B-A251-829E47B9C570}"/>
                </c:ext>
              </c:extLst>
            </c:dLbl>
            <c:spPr>
              <a:noFill/>
              <a:ln>
                <a:noFill/>
              </a:ln>
              <a:effectLst/>
            </c:spPr>
            <c:txPr>
              <a:bodyPr rot="0" spcFirstLastPara="1" vertOverflow="ellipsis" vert="horz" wrap="square" lIns="38100" tIns="19050" rIns="38100" bIns="19050" anchor="ctr" anchorCtr="1">
                <a:spAutoFit/>
              </a:bodyPr>
              <a:lstStyle/>
              <a:p>
                <a:pPr>
                  <a:defRPr sz="1064"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Arkusz1!$A$2:$A$6</c:f>
              <c:numCache>
                <c:formatCode>General</c:formatCode>
                <c:ptCount val="5"/>
                <c:pt idx="0">
                  <c:v>2018</c:v>
                </c:pt>
                <c:pt idx="1">
                  <c:v>2019</c:v>
                </c:pt>
                <c:pt idx="2">
                  <c:v>2020</c:v>
                </c:pt>
                <c:pt idx="3">
                  <c:v>2021</c:v>
                </c:pt>
                <c:pt idx="4">
                  <c:v>2022</c:v>
                </c:pt>
              </c:numCache>
            </c:numRef>
          </c:cat>
          <c:val>
            <c:numRef>
              <c:f>Arkusz1!$D$2:$D$6</c:f>
              <c:numCache>
                <c:formatCode>0.00</c:formatCode>
                <c:ptCount val="5"/>
                <c:pt idx="0">
                  <c:v>552.34299999999996</c:v>
                </c:pt>
                <c:pt idx="1">
                  <c:v>496.65100000000001</c:v>
                </c:pt>
                <c:pt idx="2" formatCode="General">
                  <c:v>551.52</c:v>
                </c:pt>
                <c:pt idx="3" formatCode="General">
                  <c:v>682.68</c:v>
                </c:pt>
                <c:pt idx="4" formatCode="General">
                  <c:v>561.05999999999995</c:v>
                </c:pt>
              </c:numCache>
            </c:numRef>
          </c:val>
          <c:extLst>
            <c:ext xmlns:c16="http://schemas.microsoft.com/office/drawing/2014/chart" uri="{C3380CC4-5D6E-409C-BE32-E72D297353CC}">
              <c16:uniqueId val="{00000016-00A9-415B-A251-829E47B9C570}"/>
            </c:ext>
          </c:extLst>
        </c:ser>
        <c:dLbls>
          <c:showLegendKey val="0"/>
          <c:showVal val="1"/>
          <c:showCatName val="0"/>
          <c:showSerName val="0"/>
          <c:showPercent val="0"/>
          <c:showBubbleSize val="0"/>
        </c:dLbls>
        <c:gapWidth val="79"/>
        <c:shape val="box"/>
        <c:axId val="233994240"/>
        <c:axId val="224112576"/>
        <c:axId val="0"/>
      </c:bar3DChart>
      <c:dateAx>
        <c:axId val="233994240"/>
        <c:scaling>
          <c:orientation val="minMax"/>
        </c:scaling>
        <c:delete val="0"/>
        <c:axPos val="b"/>
        <c:numFmt formatCode="General" sourceLinked="0"/>
        <c:majorTickMark val="out"/>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pl-PL"/>
          </a:p>
        </c:txPr>
        <c:crossAx val="224112576"/>
        <c:crosses val="autoZero"/>
        <c:auto val="0"/>
        <c:lblOffset val="100"/>
        <c:baseTimeUnit val="days"/>
      </c:dateAx>
      <c:valAx>
        <c:axId val="224112576"/>
        <c:scaling>
          <c:orientation val="minMax"/>
        </c:scaling>
        <c:delete val="1"/>
        <c:axPos val="l"/>
        <c:numFmt formatCode="General" sourceLinked="1"/>
        <c:majorTickMark val="none"/>
        <c:minorTickMark val="none"/>
        <c:tickLblPos val="nextTo"/>
        <c:crossAx val="233994240"/>
        <c:crosses val="autoZero"/>
        <c:crossBetween val="between"/>
      </c:valAx>
      <c:spPr>
        <a:noFill/>
        <a:ln>
          <a:noFill/>
        </a:ln>
        <a:effectLst/>
      </c:spPr>
    </c:plotArea>
    <c:legend>
      <c:legendPos val="t"/>
      <c:layout>
        <c:manualLayout>
          <c:xMode val="edge"/>
          <c:yMode val="edge"/>
          <c:x val="0.27950745872434063"/>
          <c:y val="0"/>
          <c:w val="0.3952874690019425"/>
          <c:h val="9.482497447417316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3250418646455734E-2"/>
          <c:y val="7.6908277206895026E-2"/>
          <c:w val="0.68291408969739242"/>
          <c:h val="0.77188254192234884"/>
        </c:manualLayout>
      </c:layout>
      <c:barChart>
        <c:barDir val="col"/>
        <c:grouping val="clustered"/>
        <c:varyColors val="0"/>
        <c:ser>
          <c:idx val="0"/>
          <c:order val="0"/>
          <c:tx>
            <c:strRef>
              <c:f>Arkusz1!$B$1</c:f>
              <c:strCache>
                <c:ptCount val="1"/>
                <c:pt idx="0">
                  <c:v>Odpady zmieszane</c:v>
                </c:pt>
              </c:strCache>
            </c:strRef>
          </c:tx>
          <c:spPr>
            <a:solidFill>
              <a:schemeClr val="accent1"/>
            </a:solidFill>
            <a:ln>
              <a:noFill/>
            </a:ln>
            <a:effectLst/>
          </c:spPr>
          <c:invertIfNegative val="0"/>
          <c:dLbls>
            <c:dLbl>
              <c:idx val="0"/>
              <c:tx>
                <c:rich>
                  <a:bodyPr/>
                  <a:lstStyle/>
                  <a:p>
                    <a:r>
                      <a:rPr lang="en-US" dirty="0"/>
                      <a:t>269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DFA-4F90-8727-130B72D922F7}"/>
                </c:ext>
              </c:extLst>
            </c:dLbl>
            <c:dLbl>
              <c:idx val="1"/>
              <c:tx>
                <c:rich>
                  <a:bodyPr/>
                  <a:lstStyle/>
                  <a:p>
                    <a:r>
                      <a:rPr lang="en-US" dirty="0"/>
                      <a:t>222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DFA-4F90-8727-130B72D922F7}"/>
                </c:ext>
              </c:extLst>
            </c:dLbl>
            <c:dLbl>
              <c:idx val="2"/>
              <c:tx>
                <c:rich>
                  <a:bodyPr/>
                  <a:lstStyle/>
                  <a:p>
                    <a:r>
                      <a:rPr lang="en-US" dirty="0"/>
                      <a:t>259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EDFA-4F90-8727-130B72D922F7}"/>
                </c:ext>
              </c:extLst>
            </c:dLbl>
            <c:dLbl>
              <c:idx val="5"/>
              <c:tx>
                <c:rich>
                  <a:bodyPr/>
                  <a:lstStyle/>
                  <a:p>
                    <a:r>
                      <a:rPr lang="en-US" dirty="0"/>
                      <a:t>257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DFA-4F90-8727-130B72D922F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Arkusz1!$A$2:$A$6</c:f>
              <c:strCache>
                <c:ptCount val="5"/>
                <c:pt idx="0">
                  <c:v>2018r</c:v>
                </c:pt>
                <c:pt idx="1">
                  <c:v>2019r</c:v>
                </c:pt>
                <c:pt idx="2">
                  <c:v>2020r</c:v>
                </c:pt>
                <c:pt idx="3">
                  <c:v>2021r</c:v>
                </c:pt>
                <c:pt idx="4">
                  <c:v>2022r</c:v>
                </c:pt>
              </c:strCache>
            </c:strRef>
          </c:cat>
          <c:val>
            <c:numRef>
              <c:f>Arkusz1!$B$2:$B$6</c:f>
              <c:numCache>
                <c:formatCode>General</c:formatCode>
                <c:ptCount val="5"/>
                <c:pt idx="0">
                  <c:v>269</c:v>
                </c:pt>
                <c:pt idx="1">
                  <c:v>250</c:v>
                </c:pt>
                <c:pt idx="2">
                  <c:v>259</c:v>
                </c:pt>
                <c:pt idx="3">
                  <c:v>260</c:v>
                </c:pt>
                <c:pt idx="4">
                  <c:v>250</c:v>
                </c:pt>
              </c:numCache>
            </c:numRef>
          </c:val>
          <c:extLst>
            <c:ext xmlns:c16="http://schemas.microsoft.com/office/drawing/2014/chart" uri="{C3380CC4-5D6E-409C-BE32-E72D297353CC}">
              <c16:uniqueId val="{00000004-EDFA-4F90-8727-130B72D922F7}"/>
            </c:ext>
          </c:extLst>
        </c:ser>
        <c:ser>
          <c:idx val="1"/>
          <c:order val="1"/>
          <c:tx>
            <c:strRef>
              <c:f>Arkusz1!$C$1</c:f>
              <c:strCache>
                <c:ptCount val="1"/>
                <c:pt idx="0">
                  <c:v>Odpady selektywne</c:v>
                </c:pt>
              </c:strCache>
            </c:strRef>
          </c:tx>
          <c:spPr>
            <a:solidFill>
              <a:schemeClr val="accent2"/>
            </a:solidFill>
            <a:ln>
              <a:noFill/>
            </a:ln>
            <a:effectLst/>
          </c:spPr>
          <c:invertIfNegative val="0"/>
          <c:dLbls>
            <c:dLbl>
              <c:idx val="0"/>
              <c:tx>
                <c:rich>
                  <a:bodyPr/>
                  <a:lstStyle/>
                  <a:p>
                    <a:r>
                      <a:rPr lang="en-US" dirty="0"/>
                      <a:t>112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EDFA-4F90-8727-130B72D922F7}"/>
                </c:ext>
              </c:extLst>
            </c:dLbl>
            <c:dLbl>
              <c:idx val="1"/>
              <c:tx>
                <c:rich>
                  <a:bodyPr/>
                  <a:lstStyle/>
                  <a:p>
                    <a:r>
                      <a:rPr lang="en-US" dirty="0"/>
                      <a:t>104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EDFA-4F90-8727-130B72D922F7}"/>
                </c:ext>
              </c:extLst>
            </c:dLbl>
            <c:dLbl>
              <c:idx val="2"/>
              <c:tx>
                <c:rich>
                  <a:bodyPr/>
                  <a:lstStyle/>
                  <a:p>
                    <a:r>
                      <a:rPr lang="en-US" dirty="0"/>
                      <a:t>109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EDFA-4F90-8727-130B72D922F7}"/>
                </c:ext>
              </c:extLst>
            </c:dLbl>
            <c:dLbl>
              <c:idx val="3"/>
              <c:tx>
                <c:rich>
                  <a:bodyPr/>
                  <a:lstStyle/>
                  <a:p>
                    <a:r>
                      <a:rPr lang="en-US" dirty="0"/>
                      <a:t>110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EDFA-4F90-8727-130B72D922F7}"/>
                </c:ext>
              </c:extLst>
            </c:dLbl>
            <c:dLbl>
              <c:idx val="4"/>
              <c:tx>
                <c:rich>
                  <a:bodyPr/>
                  <a:lstStyle/>
                  <a:p>
                    <a:r>
                      <a:rPr lang="en-US" dirty="0"/>
                      <a:t>100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EDFA-4F90-8727-130B72D922F7}"/>
                </c:ext>
              </c:extLst>
            </c:dLbl>
            <c:dLbl>
              <c:idx val="5"/>
              <c:tx>
                <c:rich>
                  <a:bodyPr/>
                  <a:lstStyle/>
                  <a:p>
                    <a:r>
                      <a:rPr lang="en-US" dirty="0"/>
                      <a:t>111 </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EDFA-4F90-8727-130B72D922F7}"/>
                </c:ext>
              </c:extLst>
            </c:dLbl>
            <c:dLbl>
              <c:idx val="6"/>
              <c:tx>
                <c:rich>
                  <a:bodyPr/>
                  <a:lstStyle/>
                  <a:p>
                    <a:r>
                      <a:rPr lang="en-US" dirty="0"/>
                      <a:t>139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EDFA-4F90-8727-130B72D922F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Arkusz1!$A$2:$A$6</c:f>
              <c:strCache>
                <c:ptCount val="5"/>
                <c:pt idx="0">
                  <c:v>2018r</c:v>
                </c:pt>
                <c:pt idx="1">
                  <c:v>2019r</c:v>
                </c:pt>
                <c:pt idx="2">
                  <c:v>2020r</c:v>
                </c:pt>
                <c:pt idx="3">
                  <c:v>2021r</c:v>
                </c:pt>
                <c:pt idx="4">
                  <c:v>2022r</c:v>
                </c:pt>
              </c:strCache>
            </c:strRef>
          </c:cat>
          <c:val>
            <c:numRef>
              <c:f>Arkusz1!$C$2:$C$6</c:f>
              <c:numCache>
                <c:formatCode>General</c:formatCode>
                <c:ptCount val="5"/>
                <c:pt idx="0">
                  <c:v>112</c:v>
                </c:pt>
                <c:pt idx="1">
                  <c:v>104</c:v>
                </c:pt>
                <c:pt idx="2">
                  <c:v>109</c:v>
                </c:pt>
                <c:pt idx="3">
                  <c:v>110</c:v>
                </c:pt>
                <c:pt idx="4">
                  <c:v>100</c:v>
                </c:pt>
              </c:numCache>
            </c:numRef>
          </c:val>
          <c:extLst>
            <c:ext xmlns:c16="http://schemas.microsoft.com/office/drawing/2014/chart" uri="{C3380CC4-5D6E-409C-BE32-E72D297353CC}">
              <c16:uniqueId val="{0000000C-EDFA-4F90-8727-130B72D922F7}"/>
            </c:ext>
          </c:extLst>
        </c:ser>
        <c:dLbls>
          <c:dLblPos val="outEnd"/>
          <c:showLegendKey val="0"/>
          <c:showVal val="1"/>
          <c:showCatName val="0"/>
          <c:showSerName val="0"/>
          <c:showPercent val="0"/>
          <c:showBubbleSize val="0"/>
        </c:dLbls>
        <c:gapWidth val="219"/>
        <c:overlap val="-27"/>
        <c:axId val="234003456"/>
        <c:axId val="224114880"/>
      </c:barChart>
      <c:catAx>
        <c:axId val="23400345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224114880"/>
        <c:crossesAt val="0"/>
        <c:auto val="1"/>
        <c:lblAlgn val="ctr"/>
        <c:lblOffset val="100"/>
        <c:noMultiLvlLbl val="0"/>
      </c:catAx>
      <c:valAx>
        <c:axId val="22411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234003456"/>
        <c:crosses val="autoZero"/>
        <c:crossBetween val="between"/>
      </c:valAx>
      <c:spPr>
        <a:noFill/>
        <a:ln>
          <a:noFill/>
        </a:ln>
        <a:effectLst/>
      </c:spPr>
    </c:plotArea>
    <c:legend>
      <c:legendPos val="b"/>
      <c:layout>
        <c:manualLayout>
          <c:xMode val="edge"/>
          <c:yMode val="edge"/>
          <c:x val="0.22548071178674067"/>
          <c:y val="0.91940959551502821"/>
          <c:w val="0.45586234653172708"/>
          <c:h val="6.7023535846444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rich>
      </c:tx>
      <c:layout>
        <c:manualLayout>
          <c:xMode val="edge"/>
          <c:yMode val="edge"/>
          <c:x val="0.20022481993465463"/>
          <c:y val="2.5434804987144407E-3"/>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151826885240525"/>
          <c:y val="5.8629958990063909E-2"/>
          <c:w val="0.8301352233222784"/>
          <c:h val="0.8671627065591746"/>
        </c:manualLayout>
      </c:layout>
      <c:bar3DChart>
        <c:barDir val="col"/>
        <c:grouping val="stacked"/>
        <c:varyColors val="0"/>
        <c:ser>
          <c:idx val="0"/>
          <c:order val="0"/>
          <c:tx>
            <c:strRef>
              <c:f>Arkusz1!$B$1</c:f>
              <c:strCache>
                <c:ptCount val="1"/>
                <c:pt idx="0">
                  <c:v>Odpady budowalne odbierane z zbierane w gminie Pniewy </c:v>
                </c:pt>
              </c:strCache>
            </c:strRef>
          </c:tx>
          <c:spPr>
            <a:gradFill rotWithShape="1">
              <a:gsLst>
                <a:gs pos="0">
                  <a:schemeClr val="accent1">
                    <a:lumMod val="95000"/>
                  </a:schemeClr>
                </a:gs>
                <a:gs pos="100000">
                  <a:schemeClr val="accent1">
                    <a:shade val="82000"/>
                    <a:satMod val="125000"/>
                    <a:lumMod val="74000"/>
                  </a:schemeClr>
                </a:gs>
              </a:gsLst>
              <a:lin ang="5400000" scaled="0"/>
            </a:gradFill>
            <a:ln>
              <a:noFill/>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c:spPr>
          <c:invertIfNegative val="0"/>
          <c:dPt>
            <c:idx val="0"/>
            <c:invertIfNegative val="0"/>
            <c:bubble3D val="0"/>
            <c:extLst>
              <c:ext xmlns:c16="http://schemas.microsoft.com/office/drawing/2014/chart" uri="{C3380CC4-5D6E-409C-BE32-E72D297353CC}">
                <c16:uniqueId val="{00000000-E699-4CF5-9B30-5258717440A9}"/>
              </c:ext>
            </c:extLst>
          </c:dPt>
          <c:dPt>
            <c:idx val="1"/>
            <c:invertIfNegative val="0"/>
            <c:bubble3D val="0"/>
            <c:extLst>
              <c:ext xmlns:c16="http://schemas.microsoft.com/office/drawing/2014/chart" uri="{C3380CC4-5D6E-409C-BE32-E72D297353CC}">
                <c16:uniqueId val="{00000001-E699-4CF5-9B30-5258717440A9}"/>
              </c:ext>
            </c:extLst>
          </c:dPt>
          <c:dPt>
            <c:idx val="2"/>
            <c:invertIfNegative val="0"/>
            <c:bubble3D val="0"/>
            <c:extLst>
              <c:ext xmlns:c16="http://schemas.microsoft.com/office/drawing/2014/chart" uri="{C3380CC4-5D6E-409C-BE32-E72D297353CC}">
                <c16:uniqueId val="{00000002-E699-4CF5-9B30-5258717440A9}"/>
              </c:ext>
            </c:extLst>
          </c:dPt>
          <c:dLbls>
            <c:dLbl>
              <c:idx val="0"/>
              <c:layout>
                <c:manualLayout>
                  <c:x val="0.47542325439315952"/>
                  <c:y val="-0.50707086690054914"/>
                </c:manualLayout>
              </c:layout>
              <c:tx>
                <c:rich>
                  <a:bodyPr/>
                  <a:lstStyle/>
                  <a:p>
                    <a:r>
                      <a:rPr lang="en-US" dirty="0"/>
                      <a:t>330,06 </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699-4CF5-9B30-5258717440A9}"/>
                </c:ext>
              </c:extLst>
            </c:dLbl>
            <c:dLbl>
              <c:idx val="1"/>
              <c:layout>
                <c:manualLayout>
                  <c:x val="0.46377987452893238"/>
                  <c:y val="-0.35985177575981125"/>
                </c:manualLayout>
              </c:layout>
              <c:tx>
                <c:rich>
                  <a:bodyPr/>
                  <a:lstStyle/>
                  <a:p>
                    <a:r>
                      <a:rPr lang="en-US" dirty="0"/>
                      <a:t>260,61 </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699-4CF5-9B30-5258717440A9}"/>
                </c:ext>
              </c:extLst>
            </c:dLbl>
            <c:dLbl>
              <c:idx val="2"/>
              <c:layout>
                <c:manualLayout>
                  <c:x val="-0.28709197910037082"/>
                  <c:y val="-0.34761502770419705"/>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r>
                      <a:rPr lang="en-US" dirty="0"/>
                      <a:t>270,94</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endParaRPr lang="pl-PL"/>
                </a:p>
              </c:txPr>
              <c:showLegendKey val="0"/>
              <c:showVal val="1"/>
              <c:showCatName val="0"/>
              <c:showSerName val="0"/>
              <c:showPercent val="0"/>
              <c:showBubbleSize val="0"/>
              <c:extLst>
                <c:ext xmlns:c15="http://schemas.microsoft.com/office/drawing/2012/chart" uri="{CE6537A1-D6FC-4f65-9D91-7224C49458BB}">
                  <c15:layout>
                    <c:manualLayout>
                      <c:w val="6.7972229330082498E-2"/>
                      <c:h val="9.687530693046989E-2"/>
                    </c:manualLayout>
                  </c15:layout>
                  <c15:showDataLabelsRange val="0"/>
                </c:ext>
                <c:ext xmlns:c16="http://schemas.microsoft.com/office/drawing/2014/chart" uri="{C3380CC4-5D6E-409C-BE32-E72D297353CC}">
                  <c16:uniqueId val="{00000002-E699-4CF5-9B30-5258717440A9}"/>
                </c:ext>
              </c:extLst>
            </c:dLbl>
            <c:dLbl>
              <c:idx val="3"/>
              <c:layout>
                <c:manualLayout>
                  <c:x val="2.3595818177787792E-2"/>
                  <c:y val="-0.33804104146204778"/>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r>
                      <a:rPr lang="en-US" dirty="0"/>
                      <a:t>  </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endParaRPr lang="pl-PL"/>
                </a:p>
              </c:txPr>
              <c:showLegendKey val="0"/>
              <c:showVal val="1"/>
              <c:showCatName val="0"/>
              <c:showSerName val="0"/>
              <c:showPercent val="0"/>
              <c:showBubbleSize val="0"/>
              <c:extLst>
                <c:ext xmlns:c15="http://schemas.microsoft.com/office/drawing/2012/chart" uri="{CE6537A1-D6FC-4f65-9D91-7224C49458BB}">
                  <c15:layout>
                    <c:manualLayout>
                      <c:w val="4.7199836911445144E-2"/>
                      <c:h val="7.4556094239509096E-2"/>
                    </c:manualLayout>
                  </c15:layout>
                  <c15:showDataLabelsRange val="0"/>
                </c:ext>
                <c:ext xmlns:c16="http://schemas.microsoft.com/office/drawing/2014/chart" uri="{C3380CC4-5D6E-409C-BE32-E72D297353CC}">
                  <c16:uniqueId val="{00000003-E699-4CF5-9B30-5258717440A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pl-PL"/>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Arkusz1!$A$2:$A$6</c:f>
              <c:strCache>
                <c:ptCount val="5"/>
                <c:pt idx="0">
                  <c:v>Rok 2018</c:v>
                </c:pt>
                <c:pt idx="1">
                  <c:v>Rok 2019 </c:v>
                </c:pt>
                <c:pt idx="2">
                  <c:v>Rok 2020</c:v>
                </c:pt>
                <c:pt idx="3">
                  <c:v>Rok 2021 </c:v>
                </c:pt>
                <c:pt idx="4">
                  <c:v>Rok 2022 </c:v>
                </c:pt>
              </c:strCache>
            </c:strRef>
          </c:cat>
          <c:val>
            <c:numRef>
              <c:f>Arkusz1!$B$2:$B$6</c:f>
              <c:numCache>
                <c:formatCode>General</c:formatCode>
                <c:ptCount val="5"/>
                <c:pt idx="0">
                  <c:v>270.94</c:v>
                </c:pt>
                <c:pt idx="1">
                  <c:v>250.2</c:v>
                </c:pt>
                <c:pt idx="2">
                  <c:v>291.19</c:v>
                </c:pt>
                <c:pt idx="3">
                  <c:v>330.06</c:v>
                </c:pt>
                <c:pt idx="4">
                  <c:v>261.61</c:v>
                </c:pt>
              </c:numCache>
            </c:numRef>
          </c:val>
          <c:extLst>
            <c:ext xmlns:c16="http://schemas.microsoft.com/office/drawing/2014/chart" uri="{C3380CC4-5D6E-409C-BE32-E72D297353CC}">
              <c16:uniqueId val="{00000004-E699-4CF5-9B30-5258717440A9}"/>
            </c:ext>
          </c:extLst>
        </c:ser>
        <c:dLbls>
          <c:showLegendKey val="0"/>
          <c:showVal val="0"/>
          <c:showCatName val="0"/>
          <c:showSerName val="0"/>
          <c:showPercent val="0"/>
          <c:showBubbleSize val="0"/>
        </c:dLbls>
        <c:gapWidth val="150"/>
        <c:shape val="box"/>
        <c:axId val="223955968"/>
        <c:axId val="141689408"/>
        <c:axId val="0"/>
      </c:bar3DChart>
      <c:catAx>
        <c:axId val="223955968"/>
        <c:scaling>
          <c:orientation val="minMax"/>
        </c:scaling>
        <c:delete val="0"/>
        <c:axPos val="b"/>
        <c:numFmt formatCode="General" sourceLinked="0"/>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pl-PL"/>
          </a:p>
        </c:txPr>
        <c:crossAx val="141689408"/>
        <c:crosses val="autoZero"/>
        <c:auto val="1"/>
        <c:lblAlgn val="ctr"/>
        <c:lblOffset val="100"/>
        <c:noMultiLvlLbl val="0"/>
      </c:catAx>
      <c:valAx>
        <c:axId val="141689408"/>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pl-PL"/>
          </a:p>
        </c:txPr>
        <c:crossAx val="2239559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13632497326723"/>
          <c:y val="3.0344824117087145E-2"/>
          <c:w val="0.56134490133177795"/>
          <c:h val="0.84285558479436562"/>
        </c:manualLayout>
      </c:layout>
      <c:barChart>
        <c:barDir val="col"/>
        <c:grouping val="clustered"/>
        <c:varyColors val="0"/>
        <c:ser>
          <c:idx val="0"/>
          <c:order val="0"/>
          <c:tx>
            <c:strRef>
              <c:f>Arkusz1!$B$1</c:f>
              <c:strCache>
                <c:ptCount val="1"/>
                <c:pt idx="0">
                  <c:v>Dochody </c:v>
                </c:pt>
              </c:strCache>
            </c:strRef>
          </c:tx>
          <c:spPr>
            <a:solidFill>
              <a:schemeClr val="accent1"/>
            </a:solidFill>
            <a:ln>
              <a:noFill/>
            </a:ln>
            <a:effectLst/>
          </c:spPr>
          <c:invertIfNegative val="0"/>
          <c:cat>
            <c:strRef>
              <c:f>Arkusz1!$A$2:$A$6</c:f>
              <c:strCache>
                <c:ptCount val="5"/>
                <c:pt idx="0">
                  <c:v>Rok 2018 </c:v>
                </c:pt>
                <c:pt idx="1">
                  <c:v>Rok 2019 </c:v>
                </c:pt>
                <c:pt idx="2">
                  <c:v>ROK 2020</c:v>
                </c:pt>
                <c:pt idx="3">
                  <c:v>Rok 2021 </c:v>
                </c:pt>
                <c:pt idx="4">
                  <c:v>Rok 2022</c:v>
                </c:pt>
              </c:strCache>
            </c:strRef>
          </c:cat>
          <c:val>
            <c:numRef>
              <c:f>Arkusz1!$B$2:$B$6</c:f>
              <c:numCache>
                <c:formatCode>#,##0.00</c:formatCode>
                <c:ptCount val="5"/>
                <c:pt idx="0">
                  <c:v>1593221.28</c:v>
                </c:pt>
                <c:pt idx="1">
                  <c:v>1767185.93</c:v>
                </c:pt>
                <c:pt idx="2">
                  <c:v>2836536.92</c:v>
                </c:pt>
                <c:pt idx="3">
                  <c:v>2881199.95</c:v>
                </c:pt>
                <c:pt idx="4">
                  <c:v>2913970.77</c:v>
                </c:pt>
              </c:numCache>
            </c:numRef>
          </c:val>
          <c:extLst>
            <c:ext xmlns:c16="http://schemas.microsoft.com/office/drawing/2014/chart" uri="{C3380CC4-5D6E-409C-BE32-E72D297353CC}">
              <c16:uniqueId val="{00000000-D5EC-481F-B757-D41887C721FF}"/>
            </c:ext>
          </c:extLst>
        </c:ser>
        <c:ser>
          <c:idx val="1"/>
          <c:order val="1"/>
          <c:tx>
            <c:strRef>
              <c:f>Arkusz1!$C$1</c:f>
              <c:strCache>
                <c:ptCount val="1"/>
                <c:pt idx="0">
                  <c:v>Wydatki </c:v>
                </c:pt>
              </c:strCache>
            </c:strRef>
          </c:tx>
          <c:spPr>
            <a:solidFill>
              <a:schemeClr val="accent2"/>
            </a:solidFill>
            <a:ln>
              <a:noFill/>
            </a:ln>
            <a:effectLst/>
          </c:spPr>
          <c:invertIfNegative val="0"/>
          <c:cat>
            <c:strRef>
              <c:f>Arkusz1!$A$2:$A$6</c:f>
              <c:strCache>
                <c:ptCount val="5"/>
                <c:pt idx="0">
                  <c:v>Rok 2018 </c:v>
                </c:pt>
                <c:pt idx="1">
                  <c:v>Rok 2019 </c:v>
                </c:pt>
                <c:pt idx="2">
                  <c:v>ROK 2020</c:v>
                </c:pt>
                <c:pt idx="3">
                  <c:v>Rok 2021 </c:v>
                </c:pt>
                <c:pt idx="4">
                  <c:v>Rok 2022</c:v>
                </c:pt>
              </c:strCache>
            </c:strRef>
          </c:cat>
          <c:val>
            <c:numRef>
              <c:f>Arkusz1!$C$2:$C$6</c:f>
              <c:numCache>
                <c:formatCode>#,##0.00</c:formatCode>
                <c:ptCount val="5"/>
                <c:pt idx="0">
                  <c:v>1839508.53</c:v>
                </c:pt>
                <c:pt idx="1">
                  <c:v>1832713.53</c:v>
                </c:pt>
                <c:pt idx="2">
                  <c:v>2512896.2999999998</c:v>
                </c:pt>
                <c:pt idx="3">
                  <c:v>2912033.28</c:v>
                </c:pt>
                <c:pt idx="4">
                  <c:v>2906361.7</c:v>
                </c:pt>
              </c:numCache>
            </c:numRef>
          </c:val>
          <c:extLst>
            <c:ext xmlns:c16="http://schemas.microsoft.com/office/drawing/2014/chart" uri="{C3380CC4-5D6E-409C-BE32-E72D297353CC}">
              <c16:uniqueId val="{00000001-D5EC-481F-B757-D41887C721FF}"/>
            </c:ext>
          </c:extLst>
        </c:ser>
        <c:dLbls>
          <c:showLegendKey val="0"/>
          <c:showVal val="0"/>
          <c:showCatName val="0"/>
          <c:showSerName val="0"/>
          <c:showPercent val="0"/>
          <c:showBubbleSize val="0"/>
        </c:dLbls>
        <c:gapWidth val="219"/>
        <c:overlap val="-27"/>
        <c:axId val="234920448"/>
        <c:axId val="189848320"/>
      </c:barChart>
      <c:catAx>
        <c:axId val="23492044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189848320"/>
        <c:crosses val="autoZero"/>
        <c:auto val="1"/>
        <c:lblAlgn val="ctr"/>
        <c:lblOffset val="100"/>
        <c:noMultiLvlLbl val="0"/>
      </c:catAx>
      <c:valAx>
        <c:axId val="18984832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234920448"/>
        <c:crosses val="autoZero"/>
        <c:crossBetween val="between"/>
      </c:valAx>
      <c:spPr>
        <a:noFill/>
        <a:ln>
          <a:noFill/>
        </a:ln>
        <a:effectLst/>
      </c:spPr>
    </c:plotArea>
    <c:legend>
      <c:legendPos val="b"/>
      <c:layout>
        <c:manualLayout>
          <c:xMode val="edge"/>
          <c:yMode val="edge"/>
          <c:x val="0.38821728881112083"/>
          <c:y val="0.92519508693484009"/>
          <c:w val="0.26677529892096818"/>
          <c:h val="5.738204754338739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064" b="1"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2AB57C-C453-42B1-B414-30D28ECD35C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pl-PL"/>
        </a:p>
      </dgm:t>
    </dgm:pt>
    <dgm:pt modelId="{DB6D926F-DABC-4F6D-9178-B0F8D8AF0738}">
      <dgm:prSet/>
      <dgm:spPr/>
      <dgm:t>
        <a:bodyPr/>
        <a:lstStyle/>
        <a:p>
          <a:pPr rtl="0"/>
          <a:r>
            <a:rPr lang="pl-PL" b="1" i="0" dirty="0"/>
            <a:t>Rodzaj i masa odpadów Zebranych </a:t>
          </a:r>
          <a:r>
            <a:rPr lang="pl-PL" b="1" i="0" u="sng" dirty="0"/>
            <a:t>w PSZOK-u </a:t>
          </a:r>
          <a:r>
            <a:rPr lang="pl-PL" b="1" i="0" dirty="0"/>
            <a:t>w 2022 r. </a:t>
          </a:r>
          <a:br>
            <a:rPr lang="pl-PL" b="1" i="0" dirty="0"/>
          </a:br>
          <a:r>
            <a:rPr lang="pl-PL" b="1" i="0" dirty="0"/>
            <a:t>w porównaniu do lat ubiegłych – tab. nr 1 </a:t>
          </a:r>
          <a:endParaRPr lang="pl-PL" dirty="0"/>
        </a:p>
      </dgm:t>
    </dgm:pt>
    <dgm:pt modelId="{49F7F96C-AEF0-4BAC-8DDC-3E02F084D1B8}" type="parTrans" cxnId="{30A5C374-52ED-4FE6-98F2-E7D281033831}">
      <dgm:prSet/>
      <dgm:spPr/>
      <dgm:t>
        <a:bodyPr/>
        <a:lstStyle/>
        <a:p>
          <a:endParaRPr lang="pl-PL"/>
        </a:p>
      </dgm:t>
    </dgm:pt>
    <dgm:pt modelId="{6B54F206-0B33-47ED-AE98-0CB090E30F4E}" type="sibTrans" cxnId="{30A5C374-52ED-4FE6-98F2-E7D281033831}">
      <dgm:prSet/>
      <dgm:spPr/>
      <dgm:t>
        <a:bodyPr/>
        <a:lstStyle/>
        <a:p>
          <a:endParaRPr lang="pl-PL"/>
        </a:p>
      </dgm:t>
    </dgm:pt>
    <dgm:pt modelId="{41F87B79-4B51-48E7-9BF2-1E0466AE4857}" type="pres">
      <dgm:prSet presAssocID="{B92AB57C-C453-42B1-B414-30D28ECD35C9}" presName="Name0" presStyleCnt="0">
        <dgm:presLayoutVars>
          <dgm:dir/>
          <dgm:animLvl val="lvl"/>
          <dgm:resizeHandles val="exact"/>
        </dgm:presLayoutVars>
      </dgm:prSet>
      <dgm:spPr/>
    </dgm:pt>
    <dgm:pt modelId="{F1F87B45-49B2-43A1-9EEB-FD6682C47231}" type="pres">
      <dgm:prSet presAssocID="{DB6D926F-DABC-4F6D-9178-B0F8D8AF0738}" presName="linNode" presStyleCnt="0"/>
      <dgm:spPr/>
    </dgm:pt>
    <dgm:pt modelId="{E74D83E0-AE3C-4687-9496-292896D5A53B}" type="pres">
      <dgm:prSet presAssocID="{DB6D926F-DABC-4F6D-9178-B0F8D8AF0738}" presName="parentText" presStyleLbl="node1" presStyleIdx="0" presStyleCnt="1" custScaleX="203311" custLinFactNeighborX="-4726">
        <dgm:presLayoutVars>
          <dgm:chMax val="1"/>
          <dgm:bulletEnabled val="1"/>
        </dgm:presLayoutVars>
      </dgm:prSet>
      <dgm:spPr/>
    </dgm:pt>
  </dgm:ptLst>
  <dgm:cxnLst>
    <dgm:cxn modelId="{DF696F51-9DBA-4951-AFF0-6FF3655A2A8A}" type="presOf" srcId="{B92AB57C-C453-42B1-B414-30D28ECD35C9}" destId="{41F87B79-4B51-48E7-9BF2-1E0466AE4857}" srcOrd="0" destOrd="0" presId="urn:microsoft.com/office/officeart/2005/8/layout/vList5"/>
    <dgm:cxn modelId="{30A5C374-52ED-4FE6-98F2-E7D281033831}" srcId="{B92AB57C-C453-42B1-B414-30D28ECD35C9}" destId="{DB6D926F-DABC-4F6D-9178-B0F8D8AF0738}" srcOrd="0" destOrd="0" parTransId="{49F7F96C-AEF0-4BAC-8DDC-3E02F084D1B8}" sibTransId="{6B54F206-0B33-47ED-AE98-0CB090E30F4E}"/>
    <dgm:cxn modelId="{FA0EA475-034D-4465-B151-B5035F008245}" type="presOf" srcId="{DB6D926F-DABC-4F6D-9178-B0F8D8AF0738}" destId="{E74D83E0-AE3C-4687-9496-292896D5A53B}" srcOrd="0" destOrd="0" presId="urn:microsoft.com/office/officeart/2005/8/layout/vList5"/>
    <dgm:cxn modelId="{0E7DDED6-F8A5-44EF-ACBF-7F1F090C966F}" type="presParOf" srcId="{41F87B79-4B51-48E7-9BF2-1E0466AE4857}" destId="{F1F87B45-49B2-43A1-9EEB-FD6682C47231}" srcOrd="0" destOrd="0" presId="urn:microsoft.com/office/officeart/2005/8/layout/vList5"/>
    <dgm:cxn modelId="{230B304E-684E-43BB-ADDA-73CD5109219F}" type="presParOf" srcId="{F1F87B45-49B2-43A1-9EEB-FD6682C47231}" destId="{E74D83E0-AE3C-4687-9496-292896D5A53B}"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2AB57C-C453-42B1-B414-30D28ECD35C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pl-PL"/>
        </a:p>
      </dgm:t>
    </dgm:pt>
    <dgm:pt modelId="{DB6D926F-DABC-4F6D-9178-B0F8D8AF0738}">
      <dgm:prSet/>
      <dgm:spPr/>
      <dgm:t>
        <a:bodyPr/>
        <a:lstStyle/>
        <a:p>
          <a:pPr rtl="0"/>
          <a:r>
            <a:rPr lang="pl-PL" b="1" i="0" dirty="0"/>
            <a:t>Rodzaj i masa odpadów Zebranych </a:t>
          </a:r>
          <a:r>
            <a:rPr lang="pl-PL" b="1" i="0" u="sng" dirty="0"/>
            <a:t>w PSZOK-u </a:t>
          </a:r>
          <a:r>
            <a:rPr lang="pl-PL" b="1" i="0"/>
            <a:t>w 2022 </a:t>
          </a:r>
          <a:r>
            <a:rPr lang="pl-PL" b="1" i="0" dirty="0"/>
            <a:t>r. </a:t>
          </a:r>
          <a:br>
            <a:rPr lang="pl-PL" b="1" i="0" dirty="0"/>
          </a:br>
          <a:r>
            <a:rPr lang="pl-PL" b="1" i="0" dirty="0"/>
            <a:t>w porównaniu do lat ubiegłych –tab. nr 2</a:t>
          </a:r>
          <a:endParaRPr lang="pl-PL" dirty="0"/>
        </a:p>
      </dgm:t>
    </dgm:pt>
    <dgm:pt modelId="{49F7F96C-AEF0-4BAC-8DDC-3E02F084D1B8}" type="parTrans" cxnId="{30A5C374-52ED-4FE6-98F2-E7D281033831}">
      <dgm:prSet/>
      <dgm:spPr/>
      <dgm:t>
        <a:bodyPr/>
        <a:lstStyle/>
        <a:p>
          <a:endParaRPr lang="pl-PL"/>
        </a:p>
      </dgm:t>
    </dgm:pt>
    <dgm:pt modelId="{6B54F206-0B33-47ED-AE98-0CB090E30F4E}" type="sibTrans" cxnId="{30A5C374-52ED-4FE6-98F2-E7D281033831}">
      <dgm:prSet/>
      <dgm:spPr/>
      <dgm:t>
        <a:bodyPr/>
        <a:lstStyle/>
        <a:p>
          <a:endParaRPr lang="pl-PL"/>
        </a:p>
      </dgm:t>
    </dgm:pt>
    <dgm:pt modelId="{41F87B79-4B51-48E7-9BF2-1E0466AE4857}" type="pres">
      <dgm:prSet presAssocID="{B92AB57C-C453-42B1-B414-30D28ECD35C9}" presName="Name0" presStyleCnt="0">
        <dgm:presLayoutVars>
          <dgm:dir/>
          <dgm:animLvl val="lvl"/>
          <dgm:resizeHandles val="exact"/>
        </dgm:presLayoutVars>
      </dgm:prSet>
      <dgm:spPr/>
    </dgm:pt>
    <dgm:pt modelId="{F1F87B45-49B2-43A1-9EEB-FD6682C47231}" type="pres">
      <dgm:prSet presAssocID="{DB6D926F-DABC-4F6D-9178-B0F8D8AF0738}" presName="linNode" presStyleCnt="0"/>
      <dgm:spPr/>
    </dgm:pt>
    <dgm:pt modelId="{E74D83E0-AE3C-4687-9496-292896D5A53B}" type="pres">
      <dgm:prSet presAssocID="{DB6D926F-DABC-4F6D-9178-B0F8D8AF0738}" presName="parentText" presStyleLbl="node1" presStyleIdx="0" presStyleCnt="1" custScaleX="203311" custLinFactNeighborX="-2659" custLinFactNeighborY="-45290">
        <dgm:presLayoutVars>
          <dgm:chMax val="1"/>
          <dgm:bulletEnabled val="1"/>
        </dgm:presLayoutVars>
      </dgm:prSet>
      <dgm:spPr/>
    </dgm:pt>
  </dgm:ptLst>
  <dgm:cxnLst>
    <dgm:cxn modelId="{DF696F51-9DBA-4951-AFF0-6FF3655A2A8A}" type="presOf" srcId="{B92AB57C-C453-42B1-B414-30D28ECD35C9}" destId="{41F87B79-4B51-48E7-9BF2-1E0466AE4857}" srcOrd="0" destOrd="0" presId="urn:microsoft.com/office/officeart/2005/8/layout/vList5"/>
    <dgm:cxn modelId="{30A5C374-52ED-4FE6-98F2-E7D281033831}" srcId="{B92AB57C-C453-42B1-B414-30D28ECD35C9}" destId="{DB6D926F-DABC-4F6D-9178-B0F8D8AF0738}" srcOrd="0" destOrd="0" parTransId="{49F7F96C-AEF0-4BAC-8DDC-3E02F084D1B8}" sibTransId="{6B54F206-0B33-47ED-AE98-0CB090E30F4E}"/>
    <dgm:cxn modelId="{FA0EA475-034D-4465-B151-B5035F008245}" type="presOf" srcId="{DB6D926F-DABC-4F6D-9178-B0F8D8AF0738}" destId="{E74D83E0-AE3C-4687-9496-292896D5A53B}" srcOrd="0" destOrd="0" presId="urn:microsoft.com/office/officeart/2005/8/layout/vList5"/>
    <dgm:cxn modelId="{0E7DDED6-F8A5-44EF-ACBF-7F1F090C966F}" type="presParOf" srcId="{41F87B79-4B51-48E7-9BF2-1E0466AE4857}" destId="{F1F87B45-49B2-43A1-9EEB-FD6682C47231}" srcOrd="0" destOrd="0" presId="urn:microsoft.com/office/officeart/2005/8/layout/vList5"/>
    <dgm:cxn modelId="{230B304E-684E-43BB-ADDA-73CD5109219F}" type="presParOf" srcId="{F1F87B45-49B2-43A1-9EEB-FD6682C47231}" destId="{E74D83E0-AE3C-4687-9496-292896D5A53B}"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4D83E0-AE3C-4687-9496-292896D5A53B}">
      <dsp:nvSpPr>
        <dsp:cNvPr id="0" name=""/>
        <dsp:cNvSpPr/>
      </dsp:nvSpPr>
      <dsp:spPr>
        <a:xfrm>
          <a:off x="880150" y="0"/>
          <a:ext cx="5504723" cy="5486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rtl="0">
            <a:lnSpc>
              <a:spcPct val="90000"/>
            </a:lnSpc>
            <a:spcBef>
              <a:spcPct val="0"/>
            </a:spcBef>
            <a:spcAft>
              <a:spcPct val="35000"/>
            </a:spcAft>
            <a:buNone/>
          </a:pPr>
          <a:r>
            <a:rPr lang="pl-PL" sz="1600" b="1" i="0" kern="1200" dirty="0"/>
            <a:t>Rodzaj i masa odpadów Zebranych </a:t>
          </a:r>
          <a:r>
            <a:rPr lang="pl-PL" sz="1600" b="1" i="0" u="sng" kern="1200" dirty="0"/>
            <a:t>w PSZOK-u </a:t>
          </a:r>
          <a:r>
            <a:rPr lang="pl-PL" sz="1600" b="1" i="0" kern="1200" dirty="0"/>
            <a:t>w 2022 r. </a:t>
          </a:r>
          <a:br>
            <a:rPr lang="pl-PL" sz="1600" b="1" i="0" kern="1200" dirty="0"/>
          </a:br>
          <a:r>
            <a:rPr lang="pl-PL" sz="1600" b="1" i="0" kern="1200" dirty="0"/>
            <a:t>w porównaniu do lat ubiegłych – tab. nr 1 </a:t>
          </a:r>
          <a:endParaRPr lang="pl-PL" sz="1600" kern="1200" dirty="0"/>
        </a:p>
      </dsp:txBody>
      <dsp:txXfrm>
        <a:off x="906932" y="26782"/>
        <a:ext cx="5451159" cy="4950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4D83E0-AE3C-4687-9496-292896D5A53B}">
      <dsp:nvSpPr>
        <dsp:cNvPr id="0" name=""/>
        <dsp:cNvSpPr/>
      </dsp:nvSpPr>
      <dsp:spPr>
        <a:xfrm>
          <a:off x="936114" y="0"/>
          <a:ext cx="5504723" cy="5486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rtl="0">
            <a:lnSpc>
              <a:spcPct val="90000"/>
            </a:lnSpc>
            <a:spcBef>
              <a:spcPct val="0"/>
            </a:spcBef>
            <a:spcAft>
              <a:spcPct val="35000"/>
            </a:spcAft>
            <a:buNone/>
          </a:pPr>
          <a:r>
            <a:rPr lang="pl-PL" sz="1600" b="1" i="0" kern="1200" dirty="0"/>
            <a:t>Rodzaj i masa odpadów Zebranych </a:t>
          </a:r>
          <a:r>
            <a:rPr lang="pl-PL" sz="1600" b="1" i="0" u="sng" kern="1200" dirty="0"/>
            <a:t>w PSZOK-u </a:t>
          </a:r>
          <a:r>
            <a:rPr lang="pl-PL" sz="1600" b="1" i="0" kern="1200"/>
            <a:t>w 2022 </a:t>
          </a:r>
          <a:r>
            <a:rPr lang="pl-PL" sz="1600" b="1" i="0" kern="1200" dirty="0"/>
            <a:t>r. </a:t>
          </a:r>
          <a:br>
            <a:rPr lang="pl-PL" sz="1600" b="1" i="0" kern="1200" dirty="0"/>
          </a:br>
          <a:r>
            <a:rPr lang="pl-PL" sz="1600" b="1" i="0" kern="1200" dirty="0"/>
            <a:t>w porównaniu do lat ubiegłych –tab. nr 2</a:t>
          </a:r>
          <a:endParaRPr lang="pl-PL" sz="1600" kern="1200" dirty="0"/>
        </a:p>
      </dsp:txBody>
      <dsp:txXfrm>
        <a:off x="962896" y="26782"/>
        <a:ext cx="5451159" cy="49507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2.xml.rels><?xml version="1.0" encoding="UTF-8" standalone="yes"?>
<Relationships xmlns="http://schemas.openxmlformats.org/package/2006/relationships"><Relationship Id="rId1" Type="http://schemas.openxmlformats.org/officeDocument/2006/relationships/image" Target="../media/image2.png"/></Relationships>
</file>

<file path=ppt/drawings/drawing1.xml><?xml version="1.0" encoding="utf-8"?>
<c:userShapes xmlns:c="http://schemas.openxmlformats.org/drawingml/2006/chart">
  <cdr:relSizeAnchor xmlns:cdr="http://schemas.openxmlformats.org/drawingml/2006/chartDrawing">
    <cdr:from>
      <cdr:x>0.04656</cdr:x>
      <cdr:y>0</cdr:y>
    </cdr:from>
    <cdr:to>
      <cdr:x>0.11358</cdr:x>
      <cdr:y>0.05479</cdr:y>
    </cdr:to>
    <cdr:sp macro="" textlink="">
      <cdr:nvSpPr>
        <cdr:cNvPr id="3" name="pole tekstowe 2"/>
        <cdr:cNvSpPr txBox="1"/>
      </cdr:nvSpPr>
      <cdr:spPr>
        <a:xfrm xmlns:a="http://schemas.openxmlformats.org/drawingml/2006/main">
          <a:off x="363370" y="0"/>
          <a:ext cx="523048" cy="27222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l-PL" sz="1400" dirty="0"/>
            <a:t>Mg</a:t>
          </a:r>
        </a:p>
      </cdr:txBody>
    </cdr:sp>
  </cdr:relSizeAnchor>
  <cdr:relSizeAnchor xmlns:cdr="http://schemas.openxmlformats.org/drawingml/2006/chartDrawing">
    <cdr:from>
      <cdr:x>0.77504</cdr:x>
      <cdr:y>0.15942</cdr:y>
    </cdr:from>
    <cdr:to>
      <cdr:x>0.8922</cdr:x>
      <cdr:y>0.34346</cdr:y>
    </cdr:to>
    <cdr:sp macro="" textlink="">
      <cdr:nvSpPr>
        <cdr:cNvPr id="5" name="pole tekstowe 4"/>
        <cdr:cNvSpPr txBox="1"/>
      </cdr:nvSpPr>
      <cdr:spPr>
        <a:xfrm xmlns:a="http://schemas.openxmlformats.org/drawingml/2006/main">
          <a:off x="6048672" y="79208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0.47979</cdr:x>
      <cdr:y>0.17502</cdr:y>
    </cdr:from>
    <cdr:to>
      <cdr:x>0.59695</cdr:x>
      <cdr:y>0.23077</cdr:y>
    </cdr:to>
    <cdr:sp macro="" textlink="">
      <cdr:nvSpPr>
        <cdr:cNvPr id="6" name="pole tekstowe 5"/>
        <cdr:cNvSpPr txBox="1"/>
      </cdr:nvSpPr>
      <cdr:spPr>
        <a:xfrm xmlns:a="http://schemas.openxmlformats.org/drawingml/2006/main">
          <a:off x="3744416" y="869611"/>
          <a:ext cx="914357" cy="277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pl-PL" sz="1200" dirty="0"/>
            <a:t>551,52</a:t>
          </a:r>
        </a:p>
      </cdr:txBody>
    </cdr:sp>
  </cdr:relSizeAnchor>
</c:userShapes>
</file>

<file path=ppt/drawings/drawing2.xml><?xml version="1.0" encoding="utf-8"?>
<c:userShapes xmlns:c="http://schemas.openxmlformats.org/drawingml/2006/chart">
  <cdr:relSizeAnchor xmlns:cdr="http://schemas.openxmlformats.org/drawingml/2006/chartDrawing">
    <cdr:from>
      <cdr:x>0.11501</cdr:x>
      <cdr:y>0.79093</cdr:y>
    </cdr:from>
    <cdr:to>
      <cdr:x>0.22612</cdr:x>
      <cdr:y>1</cdr:y>
    </cdr:to>
    <cdr:sp macro="" textlink="">
      <cdr:nvSpPr>
        <cdr:cNvPr id="2" name="pole tekstowe 1"/>
        <cdr:cNvSpPr txBox="1"/>
      </cdr:nvSpPr>
      <cdr:spPr>
        <a:xfrm xmlns:a="http://schemas.openxmlformats.org/drawingml/2006/main">
          <a:off x="946448" y="426868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0.01001</cdr:x>
      <cdr:y>0.86077</cdr:y>
    </cdr:from>
    <cdr:to>
      <cdr:x>0.29</cdr:x>
      <cdr:y>1</cdr:y>
    </cdr:to>
    <cdr:sp macro="" textlink="">
      <cdr:nvSpPr>
        <cdr:cNvPr id="3" name="pole tekstowe 2"/>
        <cdr:cNvSpPr txBox="1"/>
      </cdr:nvSpPr>
      <cdr:spPr>
        <a:xfrm xmlns:a="http://schemas.openxmlformats.org/drawingml/2006/main">
          <a:off x="82352" y="3764632"/>
          <a:ext cx="2304256" cy="60893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0.02625</cdr:x>
      <cdr:y>0.79093</cdr:y>
    </cdr:from>
    <cdr:to>
      <cdr:x>0.21286</cdr:x>
      <cdr:y>1</cdr:y>
    </cdr:to>
    <cdr:sp macro="" textlink="">
      <cdr:nvSpPr>
        <cdr:cNvPr id="4" name="pole tekstowe 3"/>
        <cdr:cNvSpPr txBox="1"/>
      </cdr:nvSpPr>
      <cdr:spPr>
        <a:xfrm xmlns:a="http://schemas.openxmlformats.org/drawingml/2006/main">
          <a:off x="220554" y="4835576"/>
          <a:ext cx="1567939" cy="127820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600" dirty="0">
            <a:solidFill>
              <a:schemeClr val="tx2"/>
            </a:solidFill>
          </a:endParaRPr>
        </a:p>
        <a:p xmlns:a="http://schemas.openxmlformats.org/drawingml/2006/main">
          <a:r>
            <a:rPr lang="pl-PL" sz="1600" dirty="0">
              <a:solidFill>
                <a:schemeClr val="tx1"/>
              </a:solidFill>
            </a:rPr>
            <a:t>Łącznie razem :</a:t>
          </a:r>
        </a:p>
        <a:p xmlns:a="http://schemas.openxmlformats.org/drawingml/2006/main">
          <a:r>
            <a:rPr lang="pl-PL" sz="1600" b="1" dirty="0">
              <a:solidFill>
                <a:schemeClr val="tx1"/>
              </a:solidFill>
            </a:rPr>
            <a:t>1223,79- 2021r.</a:t>
          </a:r>
        </a:p>
        <a:p xmlns:a="http://schemas.openxmlformats.org/drawingml/2006/main">
          <a:r>
            <a:rPr lang="pl-PL" sz="1600" b="1" dirty="0">
              <a:solidFill>
                <a:schemeClr val="tx1"/>
              </a:solidFill>
            </a:rPr>
            <a:t>1270,36- 2022r.  </a:t>
          </a:r>
        </a:p>
        <a:p xmlns:a="http://schemas.openxmlformats.org/drawingml/2006/main">
          <a:r>
            <a:rPr lang="pl-PL" sz="1600" b="1" dirty="0">
              <a:solidFill>
                <a:schemeClr val="tx1"/>
              </a:solidFill>
            </a:rPr>
            <a:t>  </a:t>
          </a:r>
        </a:p>
        <a:p xmlns:a="http://schemas.openxmlformats.org/drawingml/2006/main">
          <a:r>
            <a:rPr lang="pl-PL" sz="1100" dirty="0"/>
            <a:t> </a:t>
          </a:r>
        </a:p>
        <a:p xmlns:a="http://schemas.openxmlformats.org/drawingml/2006/main">
          <a:endParaRPr lang="pl-PL" sz="1100" dirty="0"/>
        </a:p>
      </cdr:txBody>
    </cdr:sp>
  </cdr:relSizeAnchor>
  <cdr:relSizeAnchor xmlns:cdr="http://schemas.openxmlformats.org/drawingml/2006/chartDrawing">
    <cdr:from>
      <cdr:x>0.8385</cdr:x>
      <cdr:y>0.82332</cdr:y>
    </cdr:from>
    <cdr:to>
      <cdr:x>1</cdr:x>
      <cdr:y>1</cdr:y>
    </cdr:to>
    <cdr:pic>
      <cdr:nvPicPr>
        <cdr:cNvPr id="5" name="Picture 2">
          <a:extLst xmlns:a="http://schemas.openxmlformats.org/drawingml/2006/main">
            <a:ext uri="{FF2B5EF4-FFF2-40B4-BE49-F238E27FC236}">
              <a16:creationId xmlns:a16="http://schemas.microsoft.com/office/drawing/2014/main" id="{9EE69120-4D51-4686-BB7B-37EBFFD8E93D}"/>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rcRect xmlns:a="http://schemas.openxmlformats.org/drawingml/2006/main"/>
        <a:stretch xmlns:a="http://schemas.openxmlformats.org/drawingml/2006/main">
          <a:fillRect/>
        </a:stretch>
      </cdr:blipFill>
      <cdr:spPr>
        <a:xfrm xmlns:a="http://schemas.openxmlformats.org/drawingml/2006/main">
          <a:off x="7045078" y="5033624"/>
          <a:ext cx="1356973" cy="1080161"/>
        </a:xfrm>
        <a:prstGeom xmlns:a="http://schemas.openxmlformats.org/drawingml/2006/main" prst="rect">
          <a:avLst/>
        </a:prstGeom>
        <a:noFill xmlns:a="http://schemas.openxmlformats.org/drawingml/2006/main"/>
        <a:ln xmlns:a="http://schemas.openxmlformats.org/drawingml/2006/main">
          <a:noFill/>
        </a:ln>
      </cdr:spPr>
    </cdr:pic>
  </cdr:relSizeAnchor>
</c:userShapes>
</file>

<file path=ppt/drawings/drawing3.xml><?xml version="1.0" encoding="utf-8"?>
<c:userShapes xmlns:c="http://schemas.openxmlformats.org/drawingml/2006/chart">
  <cdr:relSizeAnchor xmlns:cdr="http://schemas.openxmlformats.org/drawingml/2006/chartDrawing">
    <cdr:from>
      <cdr:x>0.06179</cdr:x>
      <cdr:y>0.8552</cdr:y>
    </cdr:from>
    <cdr:to>
      <cdr:x>1</cdr:x>
      <cdr:y>1</cdr:y>
    </cdr:to>
    <cdr:sp macro="" textlink="">
      <cdr:nvSpPr>
        <cdr:cNvPr id="2" name="pole tekstowe 1"/>
        <cdr:cNvSpPr txBox="1"/>
      </cdr:nvSpPr>
      <cdr:spPr>
        <a:xfrm xmlns:a="http://schemas.openxmlformats.org/drawingml/2006/main">
          <a:off x="581323" y="4993158"/>
          <a:ext cx="7056784" cy="76470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0.04857</cdr:x>
      <cdr:y>0.79548</cdr:y>
    </cdr:from>
    <cdr:to>
      <cdr:x>0.96763</cdr:x>
      <cdr:y>1</cdr:y>
    </cdr:to>
    <cdr:sp macro="" textlink="">
      <cdr:nvSpPr>
        <cdr:cNvPr id="3" name="pole tekstowe 2"/>
        <cdr:cNvSpPr txBox="1"/>
      </cdr:nvSpPr>
      <cdr:spPr>
        <a:xfrm xmlns:a="http://schemas.openxmlformats.org/drawingml/2006/main">
          <a:off x="365299" y="4201070"/>
          <a:ext cx="6912768" cy="10801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0.29915</cdr:x>
      <cdr:y>0.06188</cdr:y>
    </cdr:from>
    <cdr:to>
      <cdr:x>0.42735</cdr:x>
      <cdr:y>0.16536</cdr:y>
    </cdr:to>
    <cdr:sp macro="" textlink="">
      <cdr:nvSpPr>
        <cdr:cNvPr id="5" name="pole tekstowe 4"/>
        <cdr:cNvSpPr txBox="1"/>
      </cdr:nvSpPr>
      <cdr:spPr>
        <a:xfrm xmlns:a="http://schemas.openxmlformats.org/drawingml/2006/main">
          <a:off x="2520279" y="308966"/>
          <a:ext cx="1080076" cy="5166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pl-PL" sz="1800" b="1" dirty="0"/>
        </a:p>
      </cdr:txBody>
    </cdr:sp>
  </cdr:relSizeAnchor>
</c:userShapes>
</file>

<file path=ppt/drawings/drawing4.xml><?xml version="1.0" encoding="utf-8"?>
<c:userShapes xmlns:c="http://schemas.openxmlformats.org/drawingml/2006/chart">
  <cdr:relSizeAnchor xmlns:cdr="http://schemas.openxmlformats.org/drawingml/2006/chartDrawing">
    <cdr:from>
      <cdr:x>0.65411</cdr:x>
      <cdr:y>0.09374</cdr:y>
    </cdr:from>
    <cdr:to>
      <cdr:x>0.7813</cdr:x>
      <cdr:y>0.1773</cdr:y>
    </cdr:to>
    <cdr:sp macro="" textlink="">
      <cdr:nvSpPr>
        <cdr:cNvPr id="3" name="pole tekstowe 2"/>
        <cdr:cNvSpPr txBox="1"/>
      </cdr:nvSpPr>
      <cdr:spPr>
        <a:xfrm xmlns:a="http://schemas.openxmlformats.org/drawingml/2006/main">
          <a:off x="5184567" y="360058"/>
          <a:ext cx="1008125" cy="3209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l-PL" sz="1800" dirty="0">
              <a:latin typeface="Arial" panose="020B0604020202020204" pitchFamily="34" charset="0"/>
              <a:cs typeface="Arial" panose="020B0604020202020204" pitchFamily="34" charset="0"/>
            </a:rPr>
            <a:t>  </a:t>
          </a:r>
          <a:endParaRPr lang="pl-PL" sz="1100" dirty="0"/>
        </a:p>
      </cdr:txBody>
    </cdr:sp>
  </cdr:relSizeAnchor>
  <cdr:relSizeAnchor xmlns:cdr="http://schemas.openxmlformats.org/drawingml/2006/chartDrawing">
    <cdr:from>
      <cdr:x>0.05509</cdr:x>
      <cdr:y>0.07499</cdr:y>
    </cdr:from>
    <cdr:to>
      <cdr:x>0.17046</cdr:x>
      <cdr:y>0.31305</cdr:y>
    </cdr:to>
    <cdr:sp macro="" textlink="">
      <cdr:nvSpPr>
        <cdr:cNvPr id="4" name="pole tekstowe 3"/>
        <cdr:cNvSpPr txBox="1"/>
      </cdr:nvSpPr>
      <cdr:spPr>
        <a:xfrm xmlns:a="http://schemas.openxmlformats.org/drawingml/2006/main">
          <a:off x="436672" y="28803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cdr:x>
      <cdr:y>0</cdr:y>
    </cdr:from>
    <cdr:to>
      <cdr:x>0.11537</cdr:x>
      <cdr:y>0.23806</cdr:y>
    </cdr:to>
    <cdr:sp macro="" textlink="">
      <cdr:nvSpPr>
        <cdr:cNvPr id="5" name="pole tekstowe 4"/>
        <cdr:cNvSpPr txBox="1"/>
      </cdr:nvSpPr>
      <cdr:spPr>
        <a:xfrm xmlns:a="http://schemas.openxmlformats.org/drawingml/2006/main">
          <a:off x="0" y="-119675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0.0566</cdr:x>
      <cdr:y>0.05769</cdr:y>
    </cdr:from>
    <cdr:to>
      <cdr:x>0.1764</cdr:x>
      <cdr:y>0.3019</cdr:y>
    </cdr:to>
    <cdr:sp macro="" textlink="">
      <cdr:nvSpPr>
        <cdr:cNvPr id="6" name="pole tekstowe 5"/>
        <cdr:cNvSpPr txBox="1"/>
      </cdr:nvSpPr>
      <cdr:spPr>
        <a:xfrm xmlns:a="http://schemas.openxmlformats.org/drawingml/2006/main">
          <a:off x="432048" y="216024"/>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0.0283</cdr:x>
      <cdr:y>0.01923</cdr:y>
    </cdr:from>
    <cdr:to>
      <cdr:x>0.1481</cdr:x>
      <cdr:y>0.26343</cdr:y>
    </cdr:to>
    <cdr:sp macro="" textlink="">
      <cdr:nvSpPr>
        <cdr:cNvPr id="7" name="pole tekstowe 6"/>
        <cdr:cNvSpPr txBox="1"/>
      </cdr:nvSpPr>
      <cdr:spPr>
        <a:xfrm xmlns:a="http://schemas.openxmlformats.org/drawingml/2006/main">
          <a:off x="216024" y="7200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cdr:x>
      <cdr:y>0</cdr:y>
    </cdr:from>
    <cdr:to>
      <cdr:x>0.1198</cdr:x>
      <cdr:y>0.2442</cdr:y>
    </cdr:to>
    <cdr:sp macro="" textlink="">
      <cdr:nvSpPr>
        <cdr:cNvPr id="8" name="pole tekstowe 7"/>
        <cdr:cNvSpPr txBox="1"/>
      </cdr:nvSpPr>
      <cdr:spPr>
        <a:xfrm xmlns:a="http://schemas.openxmlformats.org/drawingml/2006/main">
          <a:off x="0" y="-119675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pl-PL" sz="1100" dirty="0"/>
            <a:t>KG </a:t>
          </a:r>
        </a:p>
      </cdr:txBody>
    </cdr:sp>
  </cdr:relSizeAnchor>
</c:userShapes>
</file>

<file path=ppt/drawings/drawing5.xml><?xml version="1.0" encoding="utf-8"?>
<c:userShapes xmlns:c="http://schemas.openxmlformats.org/drawingml/2006/chart">
  <cdr:relSizeAnchor xmlns:cdr="http://schemas.openxmlformats.org/drawingml/2006/chartDrawing">
    <cdr:from>
      <cdr:x>0.04656</cdr:x>
      <cdr:y>0</cdr:y>
    </cdr:from>
    <cdr:to>
      <cdr:x>0.11358</cdr:x>
      <cdr:y>0.05479</cdr:y>
    </cdr:to>
    <cdr:sp macro="" textlink="">
      <cdr:nvSpPr>
        <cdr:cNvPr id="3" name="pole tekstowe 2"/>
        <cdr:cNvSpPr txBox="1"/>
      </cdr:nvSpPr>
      <cdr:spPr>
        <a:xfrm xmlns:a="http://schemas.openxmlformats.org/drawingml/2006/main">
          <a:off x="363370" y="0"/>
          <a:ext cx="523048" cy="27222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l-PL" sz="1400" dirty="0"/>
            <a:t>Mg</a:t>
          </a:r>
        </a:p>
      </cdr:txBody>
    </cdr:sp>
  </cdr:relSizeAnchor>
  <cdr:relSizeAnchor xmlns:cdr="http://schemas.openxmlformats.org/drawingml/2006/chartDrawing">
    <cdr:from>
      <cdr:x>0.72149</cdr:x>
      <cdr:y>0.15436</cdr:y>
    </cdr:from>
    <cdr:to>
      <cdr:x>0.85529</cdr:x>
      <cdr:y>0.3384</cdr:y>
    </cdr:to>
    <cdr:sp macro="" textlink="">
      <cdr:nvSpPr>
        <cdr:cNvPr id="5" name="pole tekstowe 4"/>
        <cdr:cNvSpPr txBox="1"/>
      </cdr:nvSpPr>
      <cdr:spPr>
        <a:xfrm xmlns:a="http://schemas.openxmlformats.org/drawingml/2006/main">
          <a:off x="5630793" y="733600"/>
          <a:ext cx="1044189" cy="87465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0.47979</cdr:x>
      <cdr:y>0.15152</cdr:y>
    </cdr:from>
    <cdr:to>
      <cdr:x>0.59695</cdr:x>
      <cdr:y>0.20727</cdr:y>
    </cdr:to>
    <cdr:sp macro="" textlink="">
      <cdr:nvSpPr>
        <cdr:cNvPr id="6" name="pole tekstowe 5"/>
        <cdr:cNvSpPr txBox="1"/>
      </cdr:nvSpPr>
      <cdr:spPr>
        <a:xfrm xmlns:a="http://schemas.openxmlformats.org/drawingml/2006/main">
          <a:off x="3744416" y="720081"/>
          <a:ext cx="914358" cy="26495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pl-PL" sz="1200" dirty="0"/>
            <a:t>291,19</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6"/>
            <a:ext cx="2946400" cy="496333"/>
          </a:xfrm>
          <a:prstGeom prst="rect">
            <a:avLst/>
          </a:prstGeom>
        </p:spPr>
        <p:txBody>
          <a:bodyPr vert="horz" lIns="91644" tIns="45819" rIns="91644" bIns="45819" rtlCol="0"/>
          <a:lstStyle>
            <a:lvl1pPr algn="l">
              <a:defRPr sz="1200"/>
            </a:lvl1pPr>
          </a:lstStyle>
          <a:p>
            <a:endParaRPr lang="pl-PL"/>
          </a:p>
        </p:txBody>
      </p:sp>
      <p:sp>
        <p:nvSpPr>
          <p:cNvPr id="3" name="Symbol zastępczy daty 2"/>
          <p:cNvSpPr>
            <a:spLocks noGrp="1"/>
          </p:cNvSpPr>
          <p:nvPr>
            <p:ph type="dt" idx="1"/>
          </p:nvPr>
        </p:nvSpPr>
        <p:spPr>
          <a:xfrm>
            <a:off x="3849688" y="6"/>
            <a:ext cx="2946400" cy="496333"/>
          </a:xfrm>
          <a:prstGeom prst="rect">
            <a:avLst/>
          </a:prstGeom>
        </p:spPr>
        <p:txBody>
          <a:bodyPr vert="horz" lIns="91644" tIns="45819" rIns="91644" bIns="45819" rtlCol="0"/>
          <a:lstStyle>
            <a:lvl1pPr algn="r">
              <a:defRPr sz="1200"/>
            </a:lvl1pPr>
          </a:lstStyle>
          <a:p>
            <a:fld id="{0FB7DBD7-C3F9-4556-9F74-BFC014DE7328}" type="datetimeFigureOut">
              <a:rPr lang="pl-PL" smtClean="0"/>
              <a:t>20.11.2023</a:t>
            </a:fld>
            <a:endParaRPr lang="pl-PL"/>
          </a:p>
        </p:txBody>
      </p:sp>
      <p:sp>
        <p:nvSpPr>
          <p:cNvPr id="4" name="Symbol zastępczy obrazu slajdu 3"/>
          <p:cNvSpPr>
            <a:spLocks noGrp="1" noRot="1" noChangeAspect="1"/>
          </p:cNvSpPr>
          <p:nvPr>
            <p:ph type="sldImg" idx="2"/>
          </p:nvPr>
        </p:nvSpPr>
        <p:spPr>
          <a:xfrm>
            <a:off x="917575" y="746125"/>
            <a:ext cx="4962525" cy="3722688"/>
          </a:xfrm>
          <a:prstGeom prst="rect">
            <a:avLst/>
          </a:prstGeom>
          <a:noFill/>
          <a:ln w="12700">
            <a:solidFill>
              <a:prstClr val="black"/>
            </a:solidFill>
          </a:ln>
        </p:spPr>
        <p:txBody>
          <a:bodyPr vert="horz" lIns="91644" tIns="45819" rIns="91644" bIns="45819" rtlCol="0" anchor="ctr"/>
          <a:lstStyle/>
          <a:p>
            <a:endParaRPr lang="pl-PL"/>
          </a:p>
        </p:txBody>
      </p:sp>
      <p:sp>
        <p:nvSpPr>
          <p:cNvPr id="5" name="Symbol zastępczy notatek 4"/>
          <p:cNvSpPr>
            <a:spLocks noGrp="1"/>
          </p:cNvSpPr>
          <p:nvPr>
            <p:ph type="body" sz="quarter" idx="3"/>
          </p:nvPr>
        </p:nvSpPr>
        <p:spPr>
          <a:xfrm>
            <a:off x="679450" y="4715952"/>
            <a:ext cx="5438775" cy="4466986"/>
          </a:xfrm>
          <a:prstGeom prst="rect">
            <a:avLst/>
          </a:prstGeom>
        </p:spPr>
        <p:txBody>
          <a:bodyPr vert="horz" lIns="91644" tIns="45819" rIns="91644" bIns="45819"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8717"/>
            <a:ext cx="2946400" cy="496333"/>
          </a:xfrm>
          <a:prstGeom prst="rect">
            <a:avLst/>
          </a:prstGeom>
        </p:spPr>
        <p:txBody>
          <a:bodyPr vert="horz" lIns="91644" tIns="45819" rIns="91644" bIns="45819"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49688" y="9428717"/>
            <a:ext cx="2946400" cy="496333"/>
          </a:xfrm>
          <a:prstGeom prst="rect">
            <a:avLst/>
          </a:prstGeom>
        </p:spPr>
        <p:txBody>
          <a:bodyPr vert="horz" lIns="91644" tIns="45819" rIns="91644" bIns="45819" rtlCol="0" anchor="b"/>
          <a:lstStyle>
            <a:lvl1pPr algn="r">
              <a:defRPr sz="1200"/>
            </a:lvl1pPr>
          </a:lstStyle>
          <a:p>
            <a:fld id="{1394B7AA-A92C-4458-B689-042B619668B1}" type="slidenum">
              <a:rPr lang="pl-PL" smtClean="0"/>
              <a:t>‹#›</a:t>
            </a:fld>
            <a:endParaRPr lang="pl-PL"/>
          </a:p>
        </p:txBody>
      </p:sp>
    </p:spTree>
    <p:extLst>
      <p:ext uri="{BB962C8B-B14F-4D97-AF65-F5344CB8AC3E}">
        <p14:creationId xmlns:p14="http://schemas.microsoft.com/office/powerpoint/2010/main" val="3140551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1</a:t>
            </a:fld>
            <a:endParaRPr lang="pl-PL"/>
          </a:p>
        </p:txBody>
      </p:sp>
    </p:spTree>
    <p:extLst>
      <p:ext uri="{BB962C8B-B14F-4D97-AF65-F5344CB8AC3E}">
        <p14:creationId xmlns:p14="http://schemas.microsoft.com/office/powerpoint/2010/main" val="1729119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2</a:t>
            </a:fld>
            <a:endParaRPr lang="pl-PL"/>
          </a:p>
        </p:txBody>
      </p:sp>
    </p:spTree>
    <p:extLst>
      <p:ext uri="{BB962C8B-B14F-4D97-AF65-F5344CB8AC3E}">
        <p14:creationId xmlns:p14="http://schemas.microsoft.com/office/powerpoint/2010/main" val="2529154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4</a:t>
            </a:fld>
            <a:endParaRPr lang="pl-PL"/>
          </a:p>
        </p:txBody>
      </p:sp>
    </p:spTree>
    <p:extLst>
      <p:ext uri="{BB962C8B-B14F-4D97-AF65-F5344CB8AC3E}">
        <p14:creationId xmlns:p14="http://schemas.microsoft.com/office/powerpoint/2010/main" val="896255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5</a:t>
            </a:fld>
            <a:endParaRPr lang="pl-PL"/>
          </a:p>
        </p:txBody>
      </p:sp>
    </p:spTree>
    <p:extLst>
      <p:ext uri="{BB962C8B-B14F-4D97-AF65-F5344CB8AC3E}">
        <p14:creationId xmlns:p14="http://schemas.microsoft.com/office/powerpoint/2010/main" val="1346356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6</a:t>
            </a:fld>
            <a:endParaRPr lang="pl-PL"/>
          </a:p>
        </p:txBody>
      </p:sp>
    </p:spTree>
    <p:extLst>
      <p:ext uri="{BB962C8B-B14F-4D97-AF65-F5344CB8AC3E}">
        <p14:creationId xmlns:p14="http://schemas.microsoft.com/office/powerpoint/2010/main" val="3307495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7</a:t>
            </a:fld>
            <a:endParaRPr lang="pl-PL"/>
          </a:p>
        </p:txBody>
      </p:sp>
    </p:spTree>
    <p:extLst>
      <p:ext uri="{BB962C8B-B14F-4D97-AF65-F5344CB8AC3E}">
        <p14:creationId xmlns:p14="http://schemas.microsoft.com/office/powerpoint/2010/main" val="496468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8</a:t>
            </a:fld>
            <a:endParaRPr lang="pl-PL"/>
          </a:p>
        </p:txBody>
      </p:sp>
    </p:spTree>
    <p:extLst>
      <p:ext uri="{BB962C8B-B14F-4D97-AF65-F5344CB8AC3E}">
        <p14:creationId xmlns:p14="http://schemas.microsoft.com/office/powerpoint/2010/main" val="930409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9</a:t>
            </a:fld>
            <a:endParaRPr lang="pl-PL"/>
          </a:p>
        </p:txBody>
      </p:sp>
    </p:spTree>
    <p:extLst>
      <p:ext uri="{BB962C8B-B14F-4D97-AF65-F5344CB8AC3E}">
        <p14:creationId xmlns:p14="http://schemas.microsoft.com/office/powerpoint/2010/main" val="2128203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10</a:t>
            </a:fld>
            <a:endParaRPr lang="pl-PL"/>
          </a:p>
        </p:txBody>
      </p:sp>
    </p:spTree>
    <p:extLst>
      <p:ext uri="{BB962C8B-B14F-4D97-AF65-F5344CB8AC3E}">
        <p14:creationId xmlns:p14="http://schemas.microsoft.com/office/powerpoint/2010/main" val="616140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11</a:t>
            </a:fld>
            <a:endParaRPr lang="pl-PL"/>
          </a:p>
        </p:txBody>
      </p:sp>
    </p:spTree>
    <p:extLst>
      <p:ext uri="{BB962C8B-B14F-4D97-AF65-F5344CB8AC3E}">
        <p14:creationId xmlns:p14="http://schemas.microsoft.com/office/powerpoint/2010/main" val="1577683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12</a:t>
            </a:fld>
            <a:endParaRPr lang="pl-PL"/>
          </a:p>
        </p:txBody>
      </p:sp>
    </p:spTree>
    <p:extLst>
      <p:ext uri="{BB962C8B-B14F-4D97-AF65-F5344CB8AC3E}">
        <p14:creationId xmlns:p14="http://schemas.microsoft.com/office/powerpoint/2010/main" val="3093209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13</a:t>
            </a:fld>
            <a:endParaRPr lang="pl-PL"/>
          </a:p>
        </p:txBody>
      </p:sp>
    </p:spTree>
    <p:extLst>
      <p:ext uri="{BB962C8B-B14F-4D97-AF65-F5344CB8AC3E}">
        <p14:creationId xmlns:p14="http://schemas.microsoft.com/office/powerpoint/2010/main" val="4237192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1394B7AA-A92C-4458-B689-042B619668B1}" type="slidenum">
              <a:rPr lang="pl-PL" smtClean="0"/>
              <a:t>14</a:t>
            </a:fld>
            <a:endParaRPr lang="pl-PL"/>
          </a:p>
        </p:txBody>
      </p:sp>
    </p:spTree>
    <p:extLst>
      <p:ext uri="{BB962C8B-B14F-4D97-AF65-F5344CB8AC3E}">
        <p14:creationId xmlns:p14="http://schemas.microsoft.com/office/powerpoint/2010/main" val="1115576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1394B7AA-A92C-4458-B689-042B619668B1}" type="slidenum">
              <a:rPr lang="pl-PL" smtClean="0"/>
              <a:t>15</a:t>
            </a:fld>
            <a:endParaRPr lang="pl-PL"/>
          </a:p>
        </p:txBody>
      </p:sp>
    </p:spTree>
    <p:extLst>
      <p:ext uri="{BB962C8B-B14F-4D97-AF65-F5344CB8AC3E}">
        <p14:creationId xmlns:p14="http://schemas.microsoft.com/office/powerpoint/2010/main" val="1148251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1394B7AA-A92C-4458-B689-042B619668B1}" type="slidenum">
              <a:rPr lang="pl-PL" smtClean="0"/>
              <a:t>16</a:t>
            </a:fld>
            <a:endParaRPr lang="pl-PL"/>
          </a:p>
        </p:txBody>
      </p:sp>
    </p:spTree>
    <p:extLst>
      <p:ext uri="{BB962C8B-B14F-4D97-AF65-F5344CB8AC3E}">
        <p14:creationId xmlns:p14="http://schemas.microsoft.com/office/powerpoint/2010/main" val="3989013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1394B7AA-A92C-4458-B689-042B619668B1}" type="slidenum">
              <a:rPr lang="pl-PL" smtClean="0"/>
              <a:t>17</a:t>
            </a:fld>
            <a:endParaRPr lang="pl-PL"/>
          </a:p>
        </p:txBody>
      </p:sp>
    </p:spTree>
    <p:extLst>
      <p:ext uri="{BB962C8B-B14F-4D97-AF65-F5344CB8AC3E}">
        <p14:creationId xmlns:p14="http://schemas.microsoft.com/office/powerpoint/2010/main" val="2012808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1394B7AA-A92C-4458-B689-042B619668B1}" type="slidenum">
              <a:rPr lang="pl-PL" smtClean="0"/>
              <a:t>18</a:t>
            </a:fld>
            <a:endParaRPr lang="pl-PL"/>
          </a:p>
        </p:txBody>
      </p:sp>
    </p:spTree>
    <p:extLst>
      <p:ext uri="{BB962C8B-B14F-4D97-AF65-F5344CB8AC3E}">
        <p14:creationId xmlns:p14="http://schemas.microsoft.com/office/powerpoint/2010/main" val="40101419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19</a:t>
            </a:fld>
            <a:endParaRPr lang="pl-PL"/>
          </a:p>
        </p:txBody>
      </p:sp>
    </p:spTree>
    <p:extLst>
      <p:ext uri="{BB962C8B-B14F-4D97-AF65-F5344CB8AC3E}">
        <p14:creationId xmlns:p14="http://schemas.microsoft.com/office/powerpoint/2010/main" val="1596022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20</a:t>
            </a:fld>
            <a:endParaRPr lang="pl-PL"/>
          </a:p>
        </p:txBody>
      </p:sp>
    </p:spTree>
    <p:extLst>
      <p:ext uri="{BB962C8B-B14F-4D97-AF65-F5344CB8AC3E}">
        <p14:creationId xmlns:p14="http://schemas.microsoft.com/office/powerpoint/2010/main" val="34218579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21</a:t>
            </a:fld>
            <a:endParaRPr lang="pl-PL"/>
          </a:p>
        </p:txBody>
      </p:sp>
    </p:spTree>
    <p:extLst>
      <p:ext uri="{BB962C8B-B14F-4D97-AF65-F5344CB8AC3E}">
        <p14:creationId xmlns:p14="http://schemas.microsoft.com/office/powerpoint/2010/main" val="907439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22</a:t>
            </a:fld>
            <a:endParaRPr lang="pl-PL"/>
          </a:p>
        </p:txBody>
      </p:sp>
    </p:spTree>
    <p:extLst>
      <p:ext uri="{BB962C8B-B14F-4D97-AF65-F5344CB8AC3E}">
        <p14:creationId xmlns:p14="http://schemas.microsoft.com/office/powerpoint/2010/main" val="2827698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1394B7AA-A92C-4458-B689-042B619668B1}" type="slidenum">
              <a:rPr lang="pl-PL" smtClean="0"/>
              <a:t>23</a:t>
            </a:fld>
            <a:endParaRPr lang="pl-PL"/>
          </a:p>
        </p:txBody>
      </p:sp>
    </p:spTree>
    <p:extLst>
      <p:ext uri="{BB962C8B-B14F-4D97-AF65-F5344CB8AC3E}">
        <p14:creationId xmlns:p14="http://schemas.microsoft.com/office/powerpoint/2010/main" val="324575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1394B7AA-A92C-4458-B689-042B619668B1}" type="slidenum">
              <a:rPr lang="pl-PL" smtClean="0"/>
              <a:t>24</a:t>
            </a:fld>
            <a:endParaRPr lang="pl-PL"/>
          </a:p>
        </p:txBody>
      </p:sp>
    </p:spTree>
    <p:extLst>
      <p:ext uri="{BB962C8B-B14F-4D97-AF65-F5344CB8AC3E}">
        <p14:creationId xmlns:p14="http://schemas.microsoft.com/office/powerpoint/2010/main" val="22672966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25</a:t>
            </a:fld>
            <a:endParaRPr lang="pl-PL"/>
          </a:p>
        </p:txBody>
      </p:sp>
    </p:spTree>
    <p:extLst>
      <p:ext uri="{BB962C8B-B14F-4D97-AF65-F5344CB8AC3E}">
        <p14:creationId xmlns:p14="http://schemas.microsoft.com/office/powerpoint/2010/main" val="14346534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26</a:t>
            </a:fld>
            <a:endParaRPr lang="pl-PL"/>
          </a:p>
        </p:txBody>
      </p:sp>
    </p:spTree>
    <p:extLst>
      <p:ext uri="{BB962C8B-B14F-4D97-AF65-F5344CB8AC3E}">
        <p14:creationId xmlns:p14="http://schemas.microsoft.com/office/powerpoint/2010/main" val="730120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27</a:t>
            </a:fld>
            <a:endParaRPr lang="pl-PL"/>
          </a:p>
        </p:txBody>
      </p:sp>
    </p:spTree>
    <p:extLst>
      <p:ext uri="{BB962C8B-B14F-4D97-AF65-F5344CB8AC3E}">
        <p14:creationId xmlns:p14="http://schemas.microsoft.com/office/powerpoint/2010/main" val="4920158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l-PL" noProof="0"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28</a:t>
            </a:fld>
            <a:endParaRPr lang="en-US"/>
          </a:p>
        </p:txBody>
      </p:sp>
    </p:spTree>
    <p:extLst>
      <p:ext uri="{BB962C8B-B14F-4D97-AF65-F5344CB8AC3E}">
        <p14:creationId xmlns:p14="http://schemas.microsoft.com/office/powerpoint/2010/main" val="27089852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l-PL" noProof="0"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29</a:t>
            </a:fld>
            <a:endParaRPr lang="en-US"/>
          </a:p>
        </p:txBody>
      </p:sp>
    </p:spTree>
    <p:extLst>
      <p:ext uri="{BB962C8B-B14F-4D97-AF65-F5344CB8AC3E}">
        <p14:creationId xmlns:p14="http://schemas.microsoft.com/office/powerpoint/2010/main" val="8756323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32</a:t>
            </a:fld>
            <a:endParaRPr lang="pl-PL"/>
          </a:p>
        </p:txBody>
      </p:sp>
    </p:spTree>
    <p:extLst>
      <p:ext uri="{BB962C8B-B14F-4D97-AF65-F5344CB8AC3E}">
        <p14:creationId xmlns:p14="http://schemas.microsoft.com/office/powerpoint/2010/main" val="6517212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33</a:t>
            </a:fld>
            <a:endParaRPr lang="pl-PL"/>
          </a:p>
        </p:txBody>
      </p:sp>
    </p:spTree>
    <p:extLst>
      <p:ext uri="{BB962C8B-B14F-4D97-AF65-F5344CB8AC3E}">
        <p14:creationId xmlns:p14="http://schemas.microsoft.com/office/powerpoint/2010/main" val="881350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34</a:t>
            </a:fld>
            <a:endParaRPr lang="pl-PL"/>
          </a:p>
        </p:txBody>
      </p:sp>
    </p:spTree>
    <p:extLst>
      <p:ext uri="{BB962C8B-B14F-4D97-AF65-F5344CB8AC3E}">
        <p14:creationId xmlns:p14="http://schemas.microsoft.com/office/powerpoint/2010/main" val="41829953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35</a:t>
            </a:fld>
            <a:endParaRPr lang="pl-PL"/>
          </a:p>
        </p:txBody>
      </p:sp>
    </p:spTree>
    <p:extLst>
      <p:ext uri="{BB962C8B-B14F-4D97-AF65-F5344CB8AC3E}">
        <p14:creationId xmlns:p14="http://schemas.microsoft.com/office/powerpoint/2010/main" val="9208444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36</a:t>
            </a:fld>
            <a:endParaRPr lang="pl-PL"/>
          </a:p>
        </p:txBody>
      </p:sp>
    </p:spTree>
    <p:extLst>
      <p:ext uri="{BB962C8B-B14F-4D97-AF65-F5344CB8AC3E}">
        <p14:creationId xmlns:p14="http://schemas.microsoft.com/office/powerpoint/2010/main" val="38378582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1394B7AA-A92C-4458-B689-042B619668B1}" type="slidenum">
              <a:rPr lang="pl-PL" smtClean="0"/>
              <a:t>37</a:t>
            </a:fld>
            <a:endParaRPr lang="pl-PL"/>
          </a:p>
        </p:txBody>
      </p:sp>
    </p:spTree>
    <p:extLst>
      <p:ext uri="{BB962C8B-B14F-4D97-AF65-F5344CB8AC3E}">
        <p14:creationId xmlns:p14="http://schemas.microsoft.com/office/powerpoint/2010/main" val="2221425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CDF43324-9D18-4F4C-86A4-1154C78F150D}" type="datetime1">
              <a:rPr lang="en-US" smtClean="0"/>
              <a:t>11/20/2023</a:t>
            </a:fld>
            <a:endParaRPr lang="pl-PL"/>
          </a:p>
        </p:txBody>
      </p:sp>
      <p:sp>
        <p:nvSpPr>
          <p:cNvPr id="5" name="Footer Placeholder 4"/>
          <p:cNvSpPr>
            <a:spLocks noGrp="1"/>
          </p:cNvSpPr>
          <p:nvPr>
            <p:ph type="ftr" sz="quarter" idx="11"/>
          </p:nvPr>
        </p:nvSpPr>
        <p:spPr/>
        <p:txBody>
          <a:bodyPr/>
          <a:lstStyle/>
          <a:p>
            <a:r>
              <a:rPr lang="pl-PL"/>
              <a:t>Your logo here</a:t>
            </a:r>
          </a:p>
        </p:txBody>
      </p:sp>
      <p:sp>
        <p:nvSpPr>
          <p:cNvPr id="6" name="Slide Number Placeholder 5"/>
          <p:cNvSpPr>
            <a:spLocks noGrp="1"/>
          </p:cNvSpPr>
          <p:nvPr>
            <p:ph type="sldNum" sz="quarter" idx="12"/>
          </p:nvPr>
        </p:nvSpPr>
        <p:spPr/>
        <p:txBody>
          <a:bodyPr/>
          <a:lstStyle/>
          <a:p>
            <a:fld id="{80CBED3D-F8F8-45FD-AD52-26F713017ECD}" type="slidenum">
              <a:rPr lang="pl-PL" smtClean="0"/>
              <a:t>‹#›</a:t>
            </a:fld>
            <a:endParaRPr lang="pl-PL"/>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pl-PL"/>
              <a:t>Kliknij, aby edytować styl</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7FAA3AE-355A-4429-8C55-9AFB74D90ADC}" type="datetime1">
              <a:rPr lang="en-US" smtClean="0"/>
              <a:t>11/20/2023</a:t>
            </a:fld>
            <a:endParaRPr lang="pl-PL"/>
          </a:p>
        </p:txBody>
      </p:sp>
      <p:sp>
        <p:nvSpPr>
          <p:cNvPr id="5" name="Footer Placeholder 4"/>
          <p:cNvSpPr>
            <a:spLocks noGrp="1"/>
          </p:cNvSpPr>
          <p:nvPr>
            <p:ph type="ftr" sz="quarter" idx="11"/>
          </p:nvPr>
        </p:nvSpPr>
        <p:spPr/>
        <p:txBody>
          <a:bodyPr/>
          <a:lstStyle/>
          <a:p>
            <a:r>
              <a:rPr lang="pl-PL"/>
              <a:t>Your logo here</a:t>
            </a:r>
          </a:p>
        </p:txBody>
      </p:sp>
      <p:sp>
        <p:nvSpPr>
          <p:cNvPr id="6" name="Slide Number Placeholder 5"/>
          <p:cNvSpPr>
            <a:spLocks noGrp="1"/>
          </p:cNvSpPr>
          <p:nvPr>
            <p:ph type="sldNum" sz="quarter" idx="12"/>
          </p:nvPr>
        </p:nvSpPr>
        <p:spPr/>
        <p:txBody>
          <a:bodyPr/>
          <a:lstStyle/>
          <a:p>
            <a:fld id="{80CBED3D-F8F8-45FD-AD52-26F713017ECD}" type="slidenum">
              <a:rPr lang="pl-PL" smtClean="0"/>
              <a:t>‹#›</a:t>
            </a:fld>
            <a:endParaRPr lang="pl-PL"/>
          </a:p>
        </p:txBody>
      </p:sp>
      <p:sp>
        <p:nvSpPr>
          <p:cNvPr id="8" name="Title 7"/>
          <p:cNvSpPr>
            <a:spLocks noGrp="1"/>
          </p:cNvSpPr>
          <p:nvPr>
            <p:ph type="title"/>
          </p:nvPr>
        </p:nvSpPr>
        <p:spPr/>
        <p:txBody>
          <a:bodyPr/>
          <a:lstStyle/>
          <a:p>
            <a:r>
              <a:rPr lang="pl-PL"/>
              <a:t>Kliknij, aby edytować styl</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pl-PL"/>
              <a:t>Kliknij, aby edytować styl</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C11F4F64-A68D-4868-B50C-62F62C8F9265}" type="datetime1">
              <a:rPr lang="en-US" smtClean="0"/>
              <a:t>11/20/2023</a:t>
            </a:fld>
            <a:endParaRPr lang="pl-PL"/>
          </a:p>
        </p:txBody>
      </p:sp>
      <p:sp>
        <p:nvSpPr>
          <p:cNvPr id="5" name="Footer Placeholder 4"/>
          <p:cNvSpPr>
            <a:spLocks noGrp="1"/>
          </p:cNvSpPr>
          <p:nvPr>
            <p:ph type="ftr" sz="quarter" idx="11"/>
          </p:nvPr>
        </p:nvSpPr>
        <p:spPr/>
        <p:txBody>
          <a:bodyPr/>
          <a:lstStyle/>
          <a:p>
            <a:r>
              <a:rPr lang="pl-PL"/>
              <a:t>Your logo here</a:t>
            </a:r>
          </a:p>
        </p:txBody>
      </p:sp>
      <p:sp>
        <p:nvSpPr>
          <p:cNvPr id="6" name="Slide Number Placeholder 5"/>
          <p:cNvSpPr>
            <a:spLocks noGrp="1"/>
          </p:cNvSpPr>
          <p:nvPr>
            <p:ph type="sldNum" sz="quarter" idx="12"/>
          </p:nvPr>
        </p:nvSpPr>
        <p:spPr/>
        <p:txBody>
          <a:bodyPr/>
          <a:lstStyle/>
          <a:p>
            <a:fld id="{80CBED3D-F8F8-45FD-AD52-26F713017ECD}" type="slidenum">
              <a:rPr lang="pl-PL" smtClean="0"/>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8DD30E0-C056-4A59-A8A6-802425556FAF}" type="datetime1">
              <a:rPr lang="en-US" smtClean="0"/>
              <a:t>11/20/2023</a:t>
            </a:fld>
            <a:endParaRPr lang="pl-PL"/>
          </a:p>
        </p:txBody>
      </p:sp>
      <p:sp>
        <p:nvSpPr>
          <p:cNvPr id="6" name="Footer Placeholder 5"/>
          <p:cNvSpPr>
            <a:spLocks noGrp="1"/>
          </p:cNvSpPr>
          <p:nvPr>
            <p:ph type="ftr" sz="quarter" idx="11"/>
          </p:nvPr>
        </p:nvSpPr>
        <p:spPr/>
        <p:txBody>
          <a:bodyPr/>
          <a:lstStyle/>
          <a:p>
            <a:r>
              <a:rPr lang="pl-PL"/>
              <a:t>Your logo here</a:t>
            </a:r>
          </a:p>
        </p:txBody>
      </p:sp>
      <p:sp>
        <p:nvSpPr>
          <p:cNvPr id="7" name="Slide Number Placeholder 6"/>
          <p:cNvSpPr>
            <a:spLocks noGrp="1"/>
          </p:cNvSpPr>
          <p:nvPr>
            <p:ph type="sldNum" sz="quarter" idx="12"/>
          </p:nvPr>
        </p:nvSpPr>
        <p:spPr/>
        <p:txBody>
          <a:bodyPr/>
          <a:lstStyle/>
          <a:p>
            <a:fld id="{80CBED3D-F8F8-45FD-AD52-26F713017ECD}" type="slidenum">
              <a:rPr lang="pl-PL" smtClean="0"/>
              <a:t>‹#›</a:t>
            </a:fld>
            <a:endParaRPr lang="pl-PL"/>
          </a:p>
        </p:txBody>
      </p:sp>
      <p:sp>
        <p:nvSpPr>
          <p:cNvPr id="8" name="Title 7"/>
          <p:cNvSpPr>
            <a:spLocks noGrp="1"/>
          </p:cNvSpPr>
          <p:nvPr>
            <p:ph type="title"/>
          </p:nvPr>
        </p:nvSpPr>
        <p:spPr/>
        <p:txBody>
          <a:bodyPr/>
          <a:lstStyle/>
          <a:p>
            <a:r>
              <a:rPr lang="pl-PL"/>
              <a:t>Kliknij, aby edytować styl</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pl-PL"/>
              <a:t>Kliknij, aby edytować style wzorca tekstu</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D1CDD073-F148-4098-9FBA-E72DE0D0B0E2}" type="datetime1">
              <a:rPr lang="en-US" smtClean="0"/>
              <a:t>11/20/2023</a:t>
            </a:fld>
            <a:endParaRPr lang="pl-PL"/>
          </a:p>
        </p:txBody>
      </p:sp>
      <p:sp>
        <p:nvSpPr>
          <p:cNvPr id="8" name="Footer Placeholder 7"/>
          <p:cNvSpPr>
            <a:spLocks noGrp="1"/>
          </p:cNvSpPr>
          <p:nvPr>
            <p:ph type="ftr" sz="quarter" idx="11"/>
          </p:nvPr>
        </p:nvSpPr>
        <p:spPr/>
        <p:txBody>
          <a:bodyPr/>
          <a:lstStyle/>
          <a:p>
            <a:r>
              <a:rPr lang="pl-PL"/>
              <a:t>Your logo here</a:t>
            </a:r>
          </a:p>
        </p:txBody>
      </p:sp>
      <p:sp>
        <p:nvSpPr>
          <p:cNvPr id="9" name="Slide Number Placeholder 8"/>
          <p:cNvSpPr>
            <a:spLocks noGrp="1"/>
          </p:cNvSpPr>
          <p:nvPr>
            <p:ph type="sldNum" sz="quarter" idx="12"/>
          </p:nvPr>
        </p:nvSpPr>
        <p:spPr/>
        <p:txBody>
          <a:bodyPr/>
          <a:lstStyle/>
          <a:p>
            <a:fld id="{80CBED3D-F8F8-45FD-AD52-26F713017ECD}" type="slidenum">
              <a:rPr lang="pl-PL" smtClean="0"/>
              <a:t>‹#›</a:t>
            </a:fld>
            <a:endParaRPr lang="pl-PL"/>
          </a:p>
        </p:txBody>
      </p:sp>
      <p:sp>
        <p:nvSpPr>
          <p:cNvPr id="10" name="Title 9"/>
          <p:cNvSpPr>
            <a:spLocks noGrp="1"/>
          </p:cNvSpPr>
          <p:nvPr>
            <p:ph type="title"/>
          </p:nvPr>
        </p:nvSpPr>
        <p:spPr/>
        <p:txBody>
          <a:bodyPr/>
          <a:lstStyle/>
          <a:p>
            <a:r>
              <a:rPr lang="pl-PL"/>
              <a:t>Kliknij, aby edytować styl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F4E22490-CB62-4B6A-9EE7-FF48DDFB8BF0}" type="datetime1">
              <a:rPr lang="en-US" smtClean="0"/>
              <a:t>11/20/2023</a:t>
            </a:fld>
            <a:endParaRPr lang="pl-PL"/>
          </a:p>
        </p:txBody>
      </p:sp>
      <p:sp>
        <p:nvSpPr>
          <p:cNvPr id="4" name="Footer Placeholder 3"/>
          <p:cNvSpPr>
            <a:spLocks noGrp="1"/>
          </p:cNvSpPr>
          <p:nvPr>
            <p:ph type="ftr" sz="quarter" idx="11"/>
          </p:nvPr>
        </p:nvSpPr>
        <p:spPr/>
        <p:txBody>
          <a:bodyPr/>
          <a:lstStyle/>
          <a:p>
            <a:r>
              <a:rPr lang="pl-PL"/>
              <a:t>Your logo here</a:t>
            </a:r>
          </a:p>
        </p:txBody>
      </p:sp>
      <p:sp>
        <p:nvSpPr>
          <p:cNvPr id="5" name="Slide Number Placeholder 4"/>
          <p:cNvSpPr>
            <a:spLocks noGrp="1"/>
          </p:cNvSpPr>
          <p:nvPr>
            <p:ph type="sldNum" sz="quarter" idx="12"/>
          </p:nvPr>
        </p:nvSpPr>
        <p:spPr/>
        <p:txBody>
          <a:bodyPr/>
          <a:lstStyle/>
          <a:p>
            <a:fld id="{80CBED3D-F8F8-45FD-AD52-26F713017ECD}" type="slidenum">
              <a:rPr lang="pl-PL" smtClean="0"/>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13B2EF-EEA6-436D-A154-16BF0C46AFEA}" type="datetime1">
              <a:rPr lang="en-US" smtClean="0"/>
              <a:t>11/20/2023</a:t>
            </a:fld>
            <a:endParaRPr lang="pl-PL"/>
          </a:p>
        </p:txBody>
      </p:sp>
      <p:sp>
        <p:nvSpPr>
          <p:cNvPr id="3" name="Footer Placeholder 2"/>
          <p:cNvSpPr>
            <a:spLocks noGrp="1"/>
          </p:cNvSpPr>
          <p:nvPr>
            <p:ph type="ftr" sz="quarter" idx="11"/>
          </p:nvPr>
        </p:nvSpPr>
        <p:spPr/>
        <p:txBody>
          <a:bodyPr/>
          <a:lstStyle/>
          <a:p>
            <a:r>
              <a:rPr lang="pl-PL"/>
              <a:t>Your logo here</a:t>
            </a:r>
          </a:p>
        </p:txBody>
      </p:sp>
      <p:sp>
        <p:nvSpPr>
          <p:cNvPr id="4" name="Slide Number Placeholder 3"/>
          <p:cNvSpPr>
            <a:spLocks noGrp="1"/>
          </p:cNvSpPr>
          <p:nvPr>
            <p:ph type="sldNum" sz="quarter" idx="12"/>
          </p:nvPr>
        </p:nvSpPr>
        <p:spPr/>
        <p:txBody>
          <a:bodyPr/>
          <a:lstStyle/>
          <a:p>
            <a:fld id="{80CBED3D-F8F8-45FD-AD52-26F713017ECD}"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pl-PL"/>
              <a:t>Kliknij, aby edytować styl</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FDE2FAB-1BCA-40F9-BCC0-3F0D8CAEC922}" type="datetime1">
              <a:rPr lang="en-US" smtClean="0"/>
              <a:t>11/20/2023</a:t>
            </a:fld>
            <a:endParaRPr lang="pl-PL"/>
          </a:p>
        </p:txBody>
      </p:sp>
      <p:sp>
        <p:nvSpPr>
          <p:cNvPr id="6" name="Footer Placeholder 5"/>
          <p:cNvSpPr>
            <a:spLocks noGrp="1"/>
          </p:cNvSpPr>
          <p:nvPr>
            <p:ph type="ftr" sz="quarter" idx="11"/>
          </p:nvPr>
        </p:nvSpPr>
        <p:spPr/>
        <p:txBody>
          <a:bodyPr/>
          <a:lstStyle/>
          <a:p>
            <a:r>
              <a:rPr lang="pl-PL"/>
              <a:t>Your logo here</a:t>
            </a:r>
          </a:p>
        </p:txBody>
      </p:sp>
      <p:sp>
        <p:nvSpPr>
          <p:cNvPr id="7" name="Slide Number Placeholder 6"/>
          <p:cNvSpPr>
            <a:spLocks noGrp="1"/>
          </p:cNvSpPr>
          <p:nvPr>
            <p:ph type="sldNum" sz="quarter" idx="12"/>
          </p:nvPr>
        </p:nvSpPr>
        <p:spPr/>
        <p:txBody>
          <a:bodyPr/>
          <a:lstStyle/>
          <a:p>
            <a:fld id="{80CBED3D-F8F8-45FD-AD52-26F713017ECD}" type="slidenum">
              <a:rPr lang="pl-PL" smtClean="0"/>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9A31731F-5046-4939-A4DE-BC0C2D7FC582}" type="datetime1">
              <a:rPr lang="en-US" smtClean="0"/>
              <a:t>11/20/2023</a:t>
            </a:fld>
            <a:endParaRPr lang="pl-PL"/>
          </a:p>
        </p:txBody>
      </p:sp>
      <p:sp>
        <p:nvSpPr>
          <p:cNvPr id="6" name="Footer Placeholder 5"/>
          <p:cNvSpPr>
            <a:spLocks noGrp="1"/>
          </p:cNvSpPr>
          <p:nvPr>
            <p:ph type="ftr" sz="quarter" idx="11"/>
          </p:nvPr>
        </p:nvSpPr>
        <p:spPr/>
        <p:txBody>
          <a:bodyPr/>
          <a:lstStyle/>
          <a:p>
            <a:r>
              <a:rPr lang="pl-PL"/>
              <a:t>Your logo here</a:t>
            </a:r>
          </a:p>
        </p:txBody>
      </p:sp>
      <p:sp>
        <p:nvSpPr>
          <p:cNvPr id="7" name="Slide Number Placeholder 6"/>
          <p:cNvSpPr>
            <a:spLocks noGrp="1"/>
          </p:cNvSpPr>
          <p:nvPr>
            <p:ph type="sldNum" sz="quarter" idx="12"/>
          </p:nvPr>
        </p:nvSpPr>
        <p:spPr/>
        <p:txBody>
          <a:bodyPr/>
          <a:lstStyle/>
          <a:p>
            <a:fld id="{80CBED3D-F8F8-45FD-AD52-26F713017ECD}" type="slidenum">
              <a:rPr lang="pl-PL" smtClean="0"/>
              <a:t>‹#›</a:t>
            </a:fld>
            <a:endParaRPr lang="pl-PL"/>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pl-PL"/>
              <a:t>Kliknij, aby edytować styl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Date Placeholder 3"/>
          <p:cNvSpPr>
            <a:spLocks noGrp="1"/>
          </p:cNvSpPr>
          <p:nvPr>
            <p:ph type="dt" sz="half" idx="10"/>
          </p:nvPr>
        </p:nvSpPr>
        <p:spPr/>
        <p:txBody>
          <a:bodyPr/>
          <a:lstStyle/>
          <a:p>
            <a:fld id="{E92FF07D-3947-4CCA-90F0-0170F1EE539B}" type="datetime1">
              <a:rPr lang="en-US" smtClean="0"/>
              <a:t>11/20/2023</a:t>
            </a:fld>
            <a:endParaRPr lang="pl-PL"/>
          </a:p>
        </p:txBody>
      </p:sp>
      <p:sp>
        <p:nvSpPr>
          <p:cNvPr id="5" name="Footer Placeholder 4"/>
          <p:cNvSpPr>
            <a:spLocks noGrp="1"/>
          </p:cNvSpPr>
          <p:nvPr>
            <p:ph type="ftr" sz="quarter" idx="11"/>
          </p:nvPr>
        </p:nvSpPr>
        <p:spPr/>
        <p:txBody>
          <a:bodyPr/>
          <a:lstStyle/>
          <a:p>
            <a:r>
              <a:rPr lang="pl-PL"/>
              <a:t>Your logo here</a:t>
            </a:r>
          </a:p>
        </p:txBody>
      </p:sp>
      <p:sp>
        <p:nvSpPr>
          <p:cNvPr id="6" name="Slide Number Placeholder 5"/>
          <p:cNvSpPr>
            <a:spLocks noGrp="1"/>
          </p:cNvSpPr>
          <p:nvPr>
            <p:ph type="sldNum" sz="quarter" idx="12"/>
          </p:nvPr>
        </p:nvSpPr>
        <p:spPr/>
        <p:txBody>
          <a:bodyPr/>
          <a:lstStyle/>
          <a:p>
            <a:fld id="{80CBED3D-F8F8-45FD-AD52-26F713017ECD}"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pl-PL"/>
              <a:t>Kliknij, aby edytować styl</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FF226A92-38B2-46E2-BF73-40AB6404A61F}" type="datetime1">
              <a:rPr lang="en-US" smtClean="0"/>
              <a:t>11/20/2023</a:t>
            </a:fld>
            <a:endParaRPr lang="pl-PL"/>
          </a:p>
        </p:txBody>
      </p:sp>
      <p:sp>
        <p:nvSpPr>
          <p:cNvPr id="5" name="Footer Placeholder 4"/>
          <p:cNvSpPr>
            <a:spLocks noGrp="1"/>
          </p:cNvSpPr>
          <p:nvPr>
            <p:ph type="ftr" sz="quarter" idx="11"/>
          </p:nvPr>
        </p:nvSpPr>
        <p:spPr/>
        <p:txBody>
          <a:bodyPr/>
          <a:lstStyle/>
          <a:p>
            <a:r>
              <a:rPr lang="pl-PL"/>
              <a:t>Your logo here</a:t>
            </a:r>
          </a:p>
        </p:txBody>
      </p:sp>
      <p:sp>
        <p:nvSpPr>
          <p:cNvPr id="6" name="Slide Number Placeholder 5"/>
          <p:cNvSpPr>
            <a:spLocks noGrp="1"/>
          </p:cNvSpPr>
          <p:nvPr>
            <p:ph type="sldNum" sz="quarter" idx="12"/>
          </p:nvPr>
        </p:nvSpPr>
        <p:spPr/>
        <p:txBody>
          <a:bodyPr/>
          <a:lstStyle/>
          <a:p>
            <a:fld id="{80CBED3D-F8F8-45FD-AD52-26F713017ECD}" type="slidenum">
              <a:rPr lang="pl-PL" smtClean="0"/>
              <a:t>‹#›</a:t>
            </a:fld>
            <a:endParaRPr lang="pl-P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ytuł i zawartość">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648200"/>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7" name="Title 6"/>
          <p:cNvSpPr>
            <a:spLocks noGrp="1"/>
          </p:cNvSpPr>
          <p:nvPr>
            <p:ph type="title"/>
          </p:nvPr>
        </p:nvSpPr>
        <p:spPr/>
        <p:txBody>
          <a:bodyPr/>
          <a:lstStyle/>
          <a:p>
            <a:r>
              <a:rPr lang="pl-PL"/>
              <a:t>Kliknij, aby edytować styl</a:t>
            </a:r>
            <a:endParaRPr lang="en-US"/>
          </a:p>
        </p:txBody>
      </p:sp>
      <p:sp>
        <p:nvSpPr>
          <p:cNvPr id="10" name="Date Placeholder 9"/>
          <p:cNvSpPr>
            <a:spLocks noGrp="1"/>
          </p:cNvSpPr>
          <p:nvPr>
            <p:ph type="dt" sz="half" idx="10"/>
          </p:nvPr>
        </p:nvSpPr>
        <p:spPr/>
        <p:txBody>
          <a:bodyPr/>
          <a:lstStyle/>
          <a:p>
            <a:fld id="{453C97CC-0CAF-4F71-B834-4138753ED497}" type="datetime1">
              <a:rPr lang="en-US" smtClean="0"/>
              <a:t>11/20/2023</a:t>
            </a:fld>
            <a:endParaRPr lang="en-US"/>
          </a:p>
        </p:txBody>
      </p:sp>
      <p:sp>
        <p:nvSpPr>
          <p:cNvPr id="11" name="Slide Number Placeholder 10"/>
          <p:cNvSpPr>
            <a:spLocks noGrp="1"/>
          </p:cNvSpPr>
          <p:nvPr>
            <p:ph type="sldNum" sz="quarter" idx="11"/>
          </p:nvPr>
        </p:nvSpPr>
        <p:spPr/>
        <p:txBody>
          <a:bodyPr/>
          <a:lstStyle/>
          <a:p>
            <a:fld id="{746FD205-8D79-439C-A802-2377436AEC8A}" type="slidenum">
              <a:rPr lang="en-US" smtClean="0"/>
              <a:pPr/>
              <a:t>‹#›</a:t>
            </a:fld>
            <a:endParaRPr lang="en-US"/>
          </a:p>
        </p:txBody>
      </p:sp>
      <p:sp>
        <p:nvSpPr>
          <p:cNvPr id="12" name="Footer Placeholder 11"/>
          <p:cNvSpPr>
            <a:spLocks noGrp="1"/>
          </p:cNvSpPr>
          <p:nvPr>
            <p:ph type="ftr" sz="quarter" idx="12"/>
          </p:nvPr>
        </p:nvSpPr>
        <p:spPr/>
        <p:txBody>
          <a:bodyPr/>
          <a:lstStyle/>
          <a:p>
            <a:r>
              <a:rPr lang="en-US"/>
              <a:t>Your logo here</a:t>
            </a:r>
            <a:endParaRPr lang="en-US" dirty="0"/>
          </a:p>
        </p:txBody>
      </p:sp>
    </p:spTree>
    <p:extLst>
      <p:ext uri="{BB962C8B-B14F-4D97-AF65-F5344CB8AC3E}">
        <p14:creationId xmlns:p14="http://schemas.microsoft.com/office/powerpoint/2010/main" val="2278594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ytuł i zawartość">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648200"/>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7" name="Title 6"/>
          <p:cNvSpPr>
            <a:spLocks noGrp="1"/>
          </p:cNvSpPr>
          <p:nvPr>
            <p:ph type="title"/>
          </p:nvPr>
        </p:nvSpPr>
        <p:spPr/>
        <p:txBody>
          <a:bodyPr/>
          <a:lstStyle/>
          <a:p>
            <a:r>
              <a:rPr lang="pl-PL"/>
              <a:t>Kliknij, aby edytować styl</a:t>
            </a:r>
            <a:endParaRPr lang="en-US"/>
          </a:p>
        </p:txBody>
      </p:sp>
      <p:sp>
        <p:nvSpPr>
          <p:cNvPr id="10" name="Date Placeholder 9"/>
          <p:cNvSpPr>
            <a:spLocks noGrp="1"/>
          </p:cNvSpPr>
          <p:nvPr>
            <p:ph type="dt" sz="half" idx="10"/>
          </p:nvPr>
        </p:nvSpPr>
        <p:spPr/>
        <p:txBody>
          <a:bodyPr/>
          <a:lstStyle/>
          <a:p>
            <a:fld id="{075BA6BE-7F97-411F-9CC5-5AB35133F2B3}" type="datetime1">
              <a:rPr lang="en-US" smtClean="0"/>
              <a:pPr/>
              <a:t>11/20/2023</a:t>
            </a:fld>
            <a:endParaRPr lang="en-US"/>
          </a:p>
        </p:txBody>
      </p:sp>
      <p:sp>
        <p:nvSpPr>
          <p:cNvPr id="11" name="Slide Number Placeholder 10"/>
          <p:cNvSpPr>
            <a:spLocks noGrp="1"/>
          </p:cNvSpPr>
          <p:nvPr>
            <p:ph type="sldNum" sz="quarter" idx="11"/>
          </p:nvPr>
        </p:nvSpPr>
        <p:spPr/>
        <p:txBody>
          <a:bodyPr/>
          <a:lstStyle/>
          <a:p>
            <a:fld id="{746FD205-8D79-439C-A802-2377436AEC8A}" type="slidenum">
              <a:rPr lang="en-US" smtClean="0"/>
              <a:pPr/>
              <a:t>‹#›</a:t>
            </a:fld>
            <a:endParaRPr lang="en-US"/>
          </a:p>
        </p:txBody>
      </p:sp>
      <p:sp>
        <p:nvSpPr>
          <p:cNvPr id="12" name="Footer Placeholder 11"/>
          <p:cNvSpPr>
            <a:spLocks noGrp="1"/>
          </p:cNvSpPr>
          <p:nvPr>
            <p:ph type="ftr" sz="quarter" idx="12"/>
          </p:nvPr>
        </p:nvSpPr>
        <p:spPr/>
        <p:txBody>
          <a:bodyPr/>
          <a:lstStyle/>
          <a:p>
            <a:r>
              <a:rPr lang="en-US"/>
              <a:t>Your logo here</a:t>
            </a:r>
            <a:endParaRPr lang="en-US" dirty="0"/>
          </a:p>
        </p:txBody>
      </p:sp>
    </p:spTree>
    <p:extLst>
      <p:ext uri="{BB962C8B-B14F-4D97-AF65-F5344CB8AC3E}">
        <p14:creationId xmlns:p14="http://schemas.microsoft.com/office/powerpoint/2010/main" val="1159911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ytuł i zawartość">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648200"/>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7" name="Title 6"/>
          <p:cNvSpPr>
            <a:spLocks noGrp="1"/>
          </p:cNvSpPr>
          <p:nvPr>
            <p:ph type="title"/>
          </p:nvPr>
        </p:nvSpPr>
        <p:spPr/>
        <p:txBody>
          <a:bodyPr/>
          <a:lstStyle/>
          <a:p>
            <a:r>
              <a:rPr lang="pl-PL"/>
              <a:t>Kliknij, aby edytować styl</a:t>
            </a:r>
            <a:endParaRPr lang="en-US"/>
          </a:p>
        </p:txBody>
      </p:sp>
      <p:sp>
        <p:nvSpPr>
          <p:cNvPr id="10" name="Date Placeholder 9"/>
          <p:cNvSpPr>
            <a:spLocks noGrp="1"/>
          </p:cNvSpPr>
          <p:nvPr>
            <p:ph type="dt" sz="half" idx="10"/>
          </p:nvPr>
        </p:nvSpPr>
        <p:spPr/>
        <p:txBody>
          <a:bodyPr/>
          <a:lstStyle/>
          <a:p>
            <a:fld id="{075BA6BE-7F97-411F-9CC5-5AB35133F2B3}" type="datetime1">
              <a:rPr lang="en-US" smtClean="0"/>
              <a:pPr/>
              <a:t>11/20/2023</a:t>
            </a:fld>
            <a:endParaRPr lang="en-US"/>
          </a:p>
        </p:txBody>
      </p:sp>
      <p:sp>
        <p:nvSpPr>
          <p:cNvPr id="11" name="Slide Number Placeholder 10"/>
          <p:cNvSpPr>
            <a:spLocks noGrp="1"/>
          </p:cNvSpPr>
          <p:nvPr>
            <p:ph type="sldNum" sz="quarter" idx="11"/>
          </p:nvPr>
        </p:nvSpPr>
        <p:spPr/>
        <p:txBody>
          <a:bodyPr/>
          <a:lstStyle/>
          <a:p>
            <a:fld id="{746FD205-8D79-439C-A802-2377436AEC8A}" type="slidenum">
              <a:rPr lang="en-US" smtClean="0"/>
              <a:pPr/>
              <a:t>‹#›</a:t>
            </a:fld>
            <a:endParaRPr lang="en-US"/>
          </a:p>
        </p:txBody>
      </p:sp>
      <p:sp>
        <p:nvSpPr>
          <p:cNvPr id="12" name="Footer Placeholder 11"/>
          <p:cNvSpPr>
            <a:spLocks noGrp="1"/>
          </p:cNvSpPr>
          <p:nvPr>
            <p:ph type="ftr" sz="quarter" idx="12"/>
          </p:nvPr>
        </p:nvSpPr>
        <p:spPr/>
        <p:txBody>
          <a:bodyPr/>
          <a:lstStyle/>
          <a:p>
            <a:r>
              <a:rPr lang="en-US"/>
              <a:t>Your logo here</a:t>
            </a:r>
            <a:endParaRPr lang="en-US" dirty="0"/>
          </a:p>
        </p:txBody>
      </p:sp>
    </p:spTree>
    <p:extLst>
      <p:ext uri="{BB962C8B-B14F-4D97-AF65-F5344CB8AC3E}">
        <p14:creationId xmlns:p14="http://schemas.microsoft.com/office/powerpoint/2010/main" val="4213042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pl-PL"/>
              <a:t>Kliknij, aby edytować styl</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34AEBF1E-595E-4A2B-BFE9-587E67BD7EAE}" type="datetime1">
              <a:rPr lang="en-US" smtClean="0"/>
              <a:t>11/20/2023</a:t>
            </a:fld>
            <a:endParaRPr lang="pl-PL"/>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r>
              <a:rPr lang="pl-PL"/>
              <a:t>Your logo here</a:t>
            </a: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80CBED3D-F8F8-45FD-AD52-26F713017ECD}" type="slidenum">
              <a:rPr lang="pl-PL" smtClean="0"/>
              <a:t>‹#›</a:t>
            </a:fld>
            <a:endParaRPr lang="pl-PL"/>
          </a:p>
        </p:txBody>
      </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 id="2147483998" r:id="rId12"/>
    <p:sldLayoutId id="2147483999" r:id="rId13"/>
    <p:sldLayoutId id="2147484000" r:id="rId14"/>
  </p:sldLayoutIdLst>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bip.pniewy.wlkp.pl/content.php?cms_id=1432" TargetMode="External"/><Relationship Id="rId2" Type="http://schemas.openxmlformats.org/officeDocument/2006/relationships/hyperlink" Target="http://bip.pniewy.wlkp.pl/content.php?cms_id=3336"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hyperlink" Target="http://bip.pniewy.wlkp.pl/content.php?sid=e4479dfc5838fd0f1a4dd0b6520ce0e4&amp;cms_id=719"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emf"/><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oleObject" Target="../embeddings/oleObject2.bin"/><Relationship Id="rId5" Type="http://schemas.openxmlformats.org/officeDocument/2006/relationships/image" Target="../media/image11.emf"/><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pniewy.wlkp.pl/"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Podtytuł 2"/>
          <p:cNvSpPr>
            <a:spLocks noGrp="1"/>
          </p:cNvSpPr>
          <p:nvPr>
            <p:ph type="subTitle" idx="1"/>
          </p:nvPr>
        </p:nvSpPr>
        <p:spPr>
          <a:xfrm rot="19140000">
            <a:off x="1895585" y="3113299"/>
            <a:ext cx="6511131" cy="616623"/>
          </a:xfrm>
        </p:spPr>
        <p:txBody>
          <a:bodyPr>
            <a:normAutofit/>
          </a:bodyPr>
          <a:lstStyle/>
          <a:p>
            <a:endParaRPr lang="pl-PL" sz="1600" b="1" cap="small" dirty="0"/>
          </a:p>
        </p:txBody>
      </p:sp>
      <p:sp>
        <p:nvSpPr>
          <p:cNvPr id="2" name="Tytuł 1"/>
          <p:cNvSpPr>
            <a:spLocks noGrp="1"/>
          </p:cNvSpPr>
          <p:nvPr>
            <p:ph type="ctrTitle"/>
          </p:nvPr>
        </p:nvSpPr>
        <p:spPr>
          <a:xfrm>
            <a:off x="971600" y="620688"/>
            <a:ext cx="7175351" cy="1793167"/>
          </a:xfrm>
        </p:spPr>
        <p:txBody>
          <a:bodyPr>
            <a:noAutofit/>
          </a:bodyPr>
          <a:lstStyle/>
          <a:p>
            <a:pPr marL="182880" indent="0" algn="ctr">
              <a:buNone/>
            </a:pPr>
            <a:r>
              <a:rPr lang="pl-PL" sz="3000" b="1" dirty="0">
                <a:solidFill>
                  <a:schemeClr val="tx1"/>
                </a:solidFill>
              </a:rPr>
              <a:t>ANALIZA STANU GOSPODARKI   odpadami komunalnymi w gminie Pniewy w roku 2022 r.</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2487494"/>
            <a:ext cx="3456384"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a:extLst>
              <a:ext uri="{FF2B5EF4-FFF2-40B4-BE49-F238E27FC236}">
                <a16:creationId xmlns:a16="http://schemas.microsoft.com/office/drawing/2014/main" id="{40BB996E-5DE9-4A00-B05B-464BBF73F549}"/>
              </a:ext>
            </a:extLst>
          </p:cNvPr>
          <p:cNvPicPr>
            <a:picLocks noChangeAspect="1"/>
          </p:cNvPicPr>
          <p:nvPr/>
        </p:nvPicPr>
        <p:blipFill>
          <a:blip r:embed="rId4"/>
          <a:srcRect/>
          <a:stretch>
            <a:fillRect/>
          </a:stretch>
        </p:blipFill>
        <p:spPr>
          <a:xfrm>
            <a:off x="7966136" y="6017518"/>
            <a:ext cx="1181237" cy="836712"/>
          </a:xfrm>
          <a:prstGeom prst="rect">
            <a:avLst/>
          </a:prstGeom>
          <a:noFill/>
          <a:ln>
            <a:noFill/>
          </a:ln>
        </p:spPr>
      </p:pic>
    </p:spTree>
    <p:extLst>
      <p:ext uri="{BB962C8B-B14F-4D97-AF65-F5344CB8AC3E}">
        <p14:creationId xmlns:p14="http://schemas.microsoft.com/office/powerpoint/2010/main" val="275546664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a:xfrm>
            <a:off x="4644008" y="969454"/>
            <a:ext cx="1332156" cy="365125"/>
          </a:xfrm>
        </p:spPr>
        <p:txBody>
          <a:bodyPr>
            <a:normAutofit/>
          </a:bodyPr>
          <a:lstStyle/>
          <a:p>
            <a:fld id="{80CBED3D-F8F8-45FD-AD52-26F713017ECD}" type="slidenum">
              <a:rPr lang="pl-PL" smtClean="0"/>
              <a:t>2</a:t>
            </a:fld>
            <a:endParaRPr lang="pl-PL"/>
          </a:p>
        </p:txBody>
      </p:sp>
      <p:sp>
        <p:nvSpPr>
          <p:cNvPr id="2" name="Tytuł 1"/>
          <p:cNvSpPr>
            <a:spLocks noGrp="1"/>
          </p:cNvSpPr>
          <p:nvPr>
            <p:ph type="title"/>
          </p:nvPr>
        </p:nvSpPr>
        <p:spPr>
          <a:xfrm>
            <a:off x="1475656" y="404664"/>
            <a:ext cx="6512511" cy="1143000"/>
          </a:xfrm>
        </p:spPr>
        <p:txBody>
          <a:bodyPr/>
          <a:lstStyle/>
          <a:p>
            <a:pPr marL="0" indent="0" algn="ctr">
              <a:buNone/>
            </a:pPr>
            <a:r>
              <a:rPr lang="pl-PL" dirty="0"/>
              <a:t>PODSTAWA PRAWNA </a:t>
            </a:r>
          </a:p>
        </p:txBody>
      </p:sp>
      <p:sp>
        <p:nvSpPr>
          <p:cNvPr id="3" name="Symbol zastępczy zawartości 2"/>
          <p:cNvSpPr>
            <a:spLocks noGrp="1"/>
          </p:cNvSpPr>
          <p:nvPr>
            <p:ph sz="quarter" idx="13"/>
          </p:nvPr>
        </p:nvSpPr>
        <p:spPr>
          <a:xfrm>
            <a:off x="1475656" y="1691640"/>
            <a:ext cx="6400800" cy="3474720"/>
          </a:xfrm>
        </p:spPr>
        <p:txBody>
          <a:bodyPr>
            <a:normAutofit fontScale="77500" lnSpcReduction="20000"/>
          </a:bodyPr>
          <a:lstStyle/>
          <a:p>
            <a:pPr marL="0" indent="0">
              <a:buNone/>
            </a:pPr>
            <a:endParaRPr lang="pl-PL" dirty="0"/>
          </a:p>
          <a:p>
            <a:pPr marL="114300" indent="0" algn="just">
              <a:lnSpc>
                <a:spcPct val="160000"/>
              </a:lnSpc>
              <a:buNone/>
            </a:pPr>
            <a:r>
              <a:rPr lang="pl-PL" sz="1700" dirty="0">
                <a:latin typeface="Calibri" panose="020F0502020204030204" pitchFamily="34" charset="0"/>
                <a:cs typeface="Calibri" panose="020F0502020204030204" pitchFamily="34" charset="0"/>
              </a:rPr>
              <a:t>Podstawą prawną sporządzenia analizy stanu gospodarki odpadami komunalnymi jest art. 9 </a:t>
            </a:r>
            <a:r>
              <a:rPr lang="pl-PL" sz="1700" dirty="0" err="1">
                <a:latin typeface="Calibri" panose="020F0502020204030204" pitchFamily="34" charset="0"/>
                <a:cs typeface="Calibri" panose="020F0502020204030204" pitchFamily="34" charset="0"/>
              </a:rPr>
              <a:t>tb</a:t>
            </a:r>
            <a:r>
              <a:rPr lang="pl-PL" sz="1700" dirty="0">
                <a:latin typeface="Calibri" panose="020F0502020204030204" pitchFamily="34" charset="0"/>
                <a:cs typeface="Calibri" panose="020F0502020204030204" pitchFamily="34" charset="0"/>
              </a:rPr>
              <a:t> ustawy z dnia 13 września 1996 r. o utrzymaniu czystości i porządku w gminach  Dz.U.2022. poz. 2519 z dnia 09.12.2022 r. ze zmianami, który mówi, że :</a:t>
            </a:r>
            <a:br>
              <a:rPr lang="pl-PL" sz="1700" dirty="0">
                <a:latin typeface="Calibri" panose="020F0502020204030204" pitchFamily="34" charset="0"/>
                <a:cs typeface="Calibri" panose="020F0502020204030204" pitchFamily="34" charset="0"/>
              </a:rPr>
            </a:br>
            <a:r>
              <a:rPr lang="pl-PL" sz="1700" b="0" i="0" dirty="0">
                <a:solidFill>
                  <a:srgbClr val="333333"/>
                </a:solidFill>
                <a:effectLst/>
                <a:latin typeface="Calibri" panose="020F0502020204030204" pitchFamily="34" charset="0"/>
                <a:cs typeface="Calibri" panose="020F0502020204030204" pitchFamily="34" charset="0"/>
              </a:rPr>
              <a:t>Na podstawie sprawozdań złożonych przez podmioty odbierające odpady komunalne od właścicieli nieruchomości, podmioty prowadzące punkty selektywnego zbierania odpadów komunalnych, podmioty zbierające odpady komunalne, informacji przekazanych przez prowadzących instalacje komunalne oraz na podstawie rocznego sprawozdania z realizacji zadań z zakresu gospodarowania odpadami komunalnymi oraz innych dostępnych danych o czynnikach wpływających na koszty systemu gospodarowania odpadami komunalnymi wójt, burmistrz lub prezydent miasta sporządza analizę stanu gospodarki odpadami komunalnymi. </a:t>
            </a:r>
            <a:endParaRPr lang="pl-PL" sz="1700" dirty="0">
              <a:latin typeface="Calibri" panose="020F0502020204030204" pitchFamily="34" charset="0"/>
              <a:cs typeface="Calibri" panose="020F0502020204030204" pitchFamily="34" charset="0"/>
            </a:endParaRPr>
          </a:p>
        </p:txBody>
      </p:sp>
      <p:pic>
        <p:nvPicPr>
          <p:cNvPr id="1027" name="Picture 3" descr="C:\Users\dubiel\Desktop\Nowy folder\paragraf .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88640"/>
            <a:ext cx="803356" cy="12230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0D5802AC-F1B2-428C-8735-3417299DDE15}"/>
              </a:ext>
            </a:extLst>
          </p:cNvPr>
          <p:cNvPicPr>
            <a:picLocks noChangeAspect="1"/>
          </p:cNvPicPr>
          <p:nvPr/>
        </p:nvPicPr>
        <p:blipFill>
          <a:blip r:embed="rId4"/>
          <a:srcRect/>
          <a:stretch>
            <a:fillRect/>
          </a:stretch>
        </p:blipFill>
        <p:spPr>
          <a:xfrm>
            <a:off x="7452320" y="5661248"/>
            <a:ext cx="1423213" cy="1008112"/>
          </a:xfrm>
          <a:prstGeom prst="rect">
            <a:avLst/>
          </a:prstGeom>
          <a:noFill/>
          <a:ln>
            <a:noFill/>
          </a:ln>
        </p:spPr>
      </p:pic>
    </p:spTree>
    <p:extLst>
      <p:ext uri="{BB962C8B-B14F-4D97-AF65-F5344CB8AC3E}">
        <p14:creationId xmlns:p14="http://schemas.microsoft.com/office/powerpoint/2010/main" val="494557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lstStyle/>
          <a:p>
            <a:fld id="{80CBED3D-F8F8-45FD-AD52-26F713017ECD}" type="slidenum">
              <a:rPr lang="pl-PL" smtClean="0"/>
              <a:t>3</a:t>
            </a:fld>
            <a:endParaRPr lang="pl-PL" dirty="0"/>
          </a:p>
        </p:txBody>
      </p:sp>
      <p:sp>
        <p:nvSpPr>
          <p:cNvPr id="2" name="Tytuł 1"/>
          <p:cNvSpPr>
            <a:spLocks noGrp="1"/>
          </p:cNvSpPr>
          <p:nvPr>
            <p:ph type="title"/>
          </p:nvPr>
        </p:nvSpPr>
        <p:spPr>
          <a:xfrm>
            <a:off x="2339752" y="538678"/>
            <a:ext cx="4239687" cy="422920"/>
          </a:xfrm>
        </p:spPr>
        <p:txBody>
          <a:bodyPr>
            <a:normAutofit fontScale="90000"/>
          </a:bodyPr>
          <a:lstStyle/>
          <a:p>
            <a:pPr marL="0" indent="0" algn="ctr">
              <a:buNone/>
            </a:pPr>
            <a:r>
              <a:rPr lang="pl-PL" sz="2000" dirty="0"/>
              <a:t> Stan prawny obowiązujący w Gminie Pniewy w zakresie gospodarki odpadami na dzień 31.12.2022 r. </a:t>
            </a:r>
            <a:br>
              <a:rPr lang="pl-PL" sz="2000" dirty="0"/>
            </a:br>
            <a:endParaRPr lang="pl-PL" sz="2000" dirty="0"/>
          </a:p>
        </p:txBody>
      </p:sp>
      <p:sp>
        <p:nvSpPr>
          <p:cNvPr id="3" name="Symbol zastępczy zawartości 2"/>
          <p:cNvSpPr>
            <a:spLocks noGrp="1"/>
          </p:cNvSpPr>
          <p:nvPr>
            <p:ph sz="quarter" idx="13"/>
          </p:nvPr>
        </p:nvSpPr>
        <p:spPr>
          <a:xfrm>
            <a:off x="576248" y="1581462"/>
            <a:ext cx="7920880" cy="4773299"/>
          </a:xfrm>
        </p:spPr>
        <p:txBody>
          <a:bodyPr>
            <a:normAutofit fontScale="25000" lnSpcReduction="20000"/>
          </a:bodyPr>
          <a:lstStyle/>
          <a:p>
            <a:r>
              <a:rPr lang="pl-PL" sz="5600" b="1" u="sng" dirty="0">
                <a:solidFill>
                  <a:schemeClr val="accent4">
                    <a:lumMod val="75000"/>
                  </a:schemeClr>
                </a:solidFill>
                <a:latin typeface="Calibri" panose="020F0502020204030204" pitchFamily="34" charset="0"/>
                <a:cs typeface="Calibri" panose="020F0502020204030204" pitchFamily="34" charset="0"/>
              </a:rPr>
              <a:t>Uchwała nr XXXIV/264/21</a:t>
            </a:r>
            <a:r>
              <a:rPr lang="pl-PL" sz="5600" b="1" dirty="0">
                <a:solidFill>
                  <a:schemeClr val="accent4">
                    <a:lumMod val="75000"/>
                  </a:schemeClr>
                </a:solidFill>
                <a:latin typeface="Calibri" panose="020F0502020204030204" pitchFamily="34" charset="0"/>
                <a:cs typeface="Calibri" panose="020F0502020204030204" pitchFamily="34" charset="0"/>
              </a:rPr>
              <a:t> </a:t>
            </a:r>
            <a:r>
              <a:rPr lang="pl-PL" sz="5600" dirty="0">
                <a:latin typeface="Calibri" panose="020F0502020204030204" pitchFamily="34" charset="0"/>
                <a:cs typeface="Calibri" panose="020F0502020204030204" pitchFamily="34" charset="0"/>
              </a:rPr>
              <a:t>Rady Miejskiej Pniewy 				</a:t>
            </a:r>
          </a:p>
          <a:p>
            <a:pPr marL="266700" indent="-85725">
              <a:buNone/>
            </a:pPr>
            <a:r>
              <a:rPr lang="pl-PL" sz="5600" dirty="0">
                <a:latin typeface="Calibri" panose="020F0502020204030204" pitchFamily="34" charset="0"/>
                <a:cs typeface="Calibri" panose="020F0502020204030204" pitchFamily="34" charset="0"/>
              </a:rPr>
              <a:t> w sprawie metody ustalenia opłaty za gospodarowanie odpadami komunalnymi oraz ustalenia  stawki takiej opłaty. </a:t>
            </a:r>
          </a:p>
          <a:p>
            <a:r>
              <a:rPr lang="pl-PL" sz="5600" b="1" u="sng" dirty="0">
                <a:solidFill>
                  <a:schemeClr val="accent4">
                    <a:lumMod val="75000"/>
                  </a:schemeClr>
                </a:solidFill>
                <a:latin typeface="Calibri" panose="020F0502020204030204" pitchFamily="34" charset="0"/>
                <a:cs typeface="Calibri" panose="020F0502020204030204" pitchFamily="34" charset="0"/>
              </a:rPr>
              <a:t>UCHWAŁA NR XXIII/192/20 </a:t>
            </a:r>
            <a:r>
              <a:rPr lang="pl-PL" sz="5600" dirty="0">
                <a:latin typeface="Calibri" panose="020F0502020204030204" pitchFamily="34" charset="0"/>
                <a:cs typeface="Calibri" panose="020F0502020204030204" pitchFamily="34" charset="0"/>
              </a:rPr>
              <a:t>Rady Miejskiej Pniewy </a:t>
            </a:r>
          </a:p>
          <a:p>
            <a:pPr marL="180975" indent="-136525">
              <a:buNone/>
            </a:pPr>
            <a:r>
              <a:rPr lang="pl-PL" sz="5600" dirty="0">
                <a:latin typeface="Calibri" panose="020F0502020204030204" pitchFamily="34" charset="0"/>
                <a:cs typeface="Calibri" panose="020F0502020204030204" pitchFamily="34" charset="0"/>
              </a:rPr>
              <a:t>   w sprawie szczegółowego sposobu i zakresu świadczenia usług w zakresie odbierania   odpadów komunalnych od właścicieli nieruchomości i zagospodarowania tych odpadów w zamian za uiszczoną opłatę. </a:t>
            </a:r>
          </a:p>
          <a:p>
            <a:r>
              <a:rPr lang="pl-PL" sz="5600" b="1" dirty="0">
                <a:latin typeface="Calibri" panose="020F0502020204030204" pitchFamily="34" charset="0"/>
                <a:cs typeface="Calibri" panose="020F0502020204030204" pitchFamily="34" charset="0"/>
                <a:hlinkClick r:id="rId2"/>
              </a:rPr>
              <a:t>Uchwała nr XI/105/19</a:t>
            </a:r>
            <a:r>
              <a:rPr lang="pl-PL" sz="5600" dirty="0">
                <a:latin typeface="Calibri" panose="020F0502020204030204" pitchFamily="34" charset="0"/>
                <a:cs typeface="Calibri" panose="020F0502020204030204" pitchFamily="34" charset="0"/>
              </a:rPr>
              <a:t> Rady Miejskiej Pniewy</a:t>
            </a:r>
          </a:p>
          <a:p>
            <a:pPr marL="266700" indent="-87313">
              <a:buNone/>
            </a:pPr>
            <a:r>
              <a:rPr lang="pl-PL" sz="5600" dirty="0">
                <a:latin typeface="Calibri" panose="020F0502020204030204" pitchFamily="34" charset="0"/>
                <a:cs typeface="Calibri" panose="020F0502020204030204" pitchFamily="34" charset="0"/>
              </a:rPr>
              <a:t>  w sprawie wzoru deklaracji o wysokości opłaty za gospodarowanie odpadami komunalnymi wraz ze zmianami. </a:t>
            </a:r>
          </a:p>
          <a:p>
            <a:r>
              <a:rPr lang="pl-PL" sz="5600" b="1" dirty="0">
                <a:latin typeface="Calibri" panose="020F0502020204030204" pitchFamily="34" charset="0"/>
                <a:cs typeface="Calibri" panose="020F0502020204030204" pitchFamily="34" charset="0"/>
                <a:hlinkClick r:id="rId3"/>
              </a:rPr>
              <a:t>Uchwała nr III/27/15</a:t>
            </a:r>
            <a:r>
              <a:rPr lang="pl-PL" sz="5600" dirty="0">
                <a:latin typeface="Calibri" panose="020F0502020204030204" pitchFamily="34" charset="0"/>
                <a:cs typeface="Calibri" panose="020F0502020204030204" pitchFamily="34" charset="0"/>
              </a:rPr>
              <a:t> Rady Miejskiej Pniewy</a:t>
            </a:r>
          </a:p>
          <a:p>
            <a:pPr marL="266700" indent="0">
              <a:buNone/>
            </a:pPr>
            <a:r>
              <a:rPr lang="pl-PL" sz="5600" dirty="0">
                <a:latin typeface="Calibri" panose="020F0502020204030204" pitchFamily="34" charset="0"/>
                <a:cs typeface="Calibri" panose="020F0502020204030204" pitchFamily="34" charset="0"/>
              </a:rPr>
              <a:t>w sprawie terminu częstotliwości i trybu uiszczania opłaty za gospodarowanie odpadami                            komunalnymi oraz poboru opłaty w drodze inkasa wraz ze zmianami. </a:t>
            </a:r>
          </a:p>
          <a:p>
            <a:r>
              <a:rPr lang="pl-PL" sz="5600" b="1" dirty="0">
                <a:latin typeface="Calibri" panose="020F0502020204030204" pitchFamily="34" charset="0"/>
                <a:cs typeface="Calibri" panose="020F0502020204030204" pitchFamily="34" charset="0"/>
                <a:hlinkClick r:id="rId4"/>
              </a:rPr>
              <a:t>Uchwała nr XXIV/193/12</a:t>
            </a:r>
            <a:r>
              <a:rPr lang="pl-PL" sz="5600" dirty="0">
                <a:latin typeface="Calibri" panose="020F0502020204030204" pitchFamily="34" charset="0"/>
                <a:cs typeface="Calibri" panose="020F0502020204030204" pitchFamily="34" charset="0"/>
              </a:rPr>
              <a:t> Rady Miejskiej Pniewy w sprawie przejęcia obowiązków odbioru </a:t>
            </a:r>
          </a:p>
          <a:p>
            <a:pPr marL="180975" indent="0">
              <a:buNone/>
            </a:pPr>
            <a:r>
              <a:rPr lang="pl-PL" sz="5600" dirty="0">
                <a:latin typeface="Calibri" panose="020F0502020204030204" pitchFamily="34" charset="0"/>
                <a:cs typeface="Calibri" panose="020F0502020204030204" pitchFamily="34" charset="0"/>
              </a:rPr>
              <a:t>odpadów komunalnych od właścicieli nieruchomości, niezamieszkałych przez mieszkańców, a na których powstają odpady komunalne.</a:t>
            </a:r>
          </a:p>
          <a:p>
            <a:r>
              <a:rPr lang="pl-PL" sz="5600" b="1" u="sng" dirty="0">
                <a:solidFill>
                  <a:schemeClr val="accent4"/>
                </a:solidFill>
                <a:latin typeface="Calibri" panose="020F0502020204030204" pitchFamily="34" charset="0"/>
                <a:cs typeface="Calibri" panose="020F0502020204030204" pitchFamily="34" charset="0"/>
              </a:rPr>
              <a:t>Uchwała nr XXV/207/2020</a:t>
            </a:r>
            <a:r>
              <a:rPr lang="pl-PL" sz="5600" b="1" dirty="0">
                <a:latin typeface="Calibri" panose="020F0502020204030204" pitchFamily="34" charset="0"/>
                <a:cs typeface="Calibri" panose="020F0502020204030204" pitchFamily="34" charset="0"/>
              </a:rPr>
              <a:t> </a:t>
            </a:r>
            <a:r>
              <a:rPr lang="pl-PL" sz="5600" dirty="0">
                <a:latin typeface="Calibri" panose="020F0502020204030204" pitchFamily="34" charset="0"/>
                <a:cs typeface="Calibri" panose="020F0502020204030204" pitchFamily="34" charset="0"/>
              </a:rPr>
              <a:t>Rady Miejskiej Pniewy w sprawie „Regulaminu utrzymania czystości i porządku na terenie gminy Pniewy”.   </a:t>
            </a:r>
            <a:endParaRPr lang="pl-PL" dirty="0">
              <a:latin typeface="Calibri" panose="020F0502020204030204" pitchFamily="34" charset="0"/>
              <a:cs typeface="Calibri" panose="020F0502020204030204" pitchFamily="34" charset="0"/>
            </a:endParaRPr>
          </a:p>
        </p:txBody>
      </p:sp>
      <p:pic>
        <p:nvPicPr>
          <p:cNvPr id="5" name="Picture 2" descr="C:\Users\dubiel\Desktop\Nowy folder\paragraf .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248" y="116632"/>
            <a:ext cx="780073" cy="118757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EE69120-4D51-4686-BB7B-37EBFFD8E93D}"/>
              </a:ext>
            </a:extLst>
          </p:cNvPr>
          <p:cNvPicPr>
            <a:picLocks noChangeAspect="1"/>
          </p:cNvPicPr>
          <p:nvPr/>
        </p:nvPicPr>
        <p:blipFill>
          <a:blip r:embed="rId6"/>
          <a:srcRect/>
          <a:stretch>
            <a:fillRect/>
          </a:stretch>
        </p:blipFill>
        <p:spPr>
          <a:xfrm>
            <a:off x="7415624" y="5946715"/>
            <a:ext cx="1152128" cy="816093"/>
          </a:xfrm>
          <a:prstGeom prst="rect">
            <a:avLst/>
          </a:prstGeom>
          <a:noFill/>
          <a:ln>
            <a:noFill/>
          </a:ln>
        </p:spPr>
      </p:pic>
    </p:spTree>
    <p:extLst>
      <p:ext uri="{BB962C8B-B14F-4D97-AF65-F5344CB8AC3E}">
        <p14:creationId xmlns:p14="http://schemas.microsoft.com/office/powerpoint/2010/main" val="3548113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4</a:t>
            </a:fld>
            <a:endParaRPr lang="pl-PL" dirty="0"/>
          </a:p>
        </p:txBody>
      </p:sp>
      <p:sp>
        <p:nvSpPr>
          <p:cNvPr id="2" name="Tytuł 1"/>
          <p:cNvSpPr>
            <a:spLocks noGrp="1"/>
          </p:cNvSpPr>
          <p:nvPr>
            <p:ph type="title"/>
          </p:nvPr>
        </p:nvSpPr>
        <p:spPr>
          <a:xfrm>
            <a:off x="1259632" y="455458"/>
            <a:ext cx="6512511" cy="1143000"/>
          </a:xfrm>
        </p:spPr>
        <p:txBody>
          <a:bodyPr>
            <a:normAutofit/>
          </a:bodyPr>
          <a:lstStyle/>
          <a:p>
            <a:pPr marL="0" indent="0" algn="ctr">
              <a:buNone/>
            </a:pPr>
            <a:r>
              <a:rPr lang="pl-PL" sz="1800" b="1" dirty="0">
                <a:solidFill>
                  <a:schemeClr val="tx2"/>
                </a:solidFill>
                <a:latin typeface="Calibri"/>
                <a:ea typeface="Calibri"/>
                <a:cs typeface="Times New Roman"/>
              </a:rPr>
              <a:t>Stawki OPŁATY ZA GOSPODAROWANIE </a:t>
            </a:r>
            <a:br>
              <a:rPr lang="pl-PL" sz="1800" b="1" dirty="0">
                <a:solidFill>
                  <a:schemeClr val="tx2"/>
                </a:solidFill>
                <a:latin typeface="Calibri"/>
                <a:ea typeface="Calibri"/>
                <a:cs typeface="Times New Roman"/>
              </a:rPr>
            </a:br>
            <a:r>
              <a:rPr lang="pl-PL" sz="1800" b="1" dirty="0">
                <a:solidFill>
                  <a:schemeClr val="tx2"/>
                </a:solidFill>
                <a:latin typeface="Calibri"/>
                <a:ea typeface="Calibri"/>
                <a:cs typeface="Times New Roman"/>
              </a:rPr>
              <a:t>ODPADAMI KOMUNALNYMI w roku </a:t>
            </a:r>
            <a:br>
              <a:rPr lang="pl-PL" sz="1800" b="1" dirty="0">
                <a:solidFill>
                  <a:schemeClr val="tx2"/>
                </a:solidFill>
                <a:latin typeface="Calibri"/>
                <a:ea typeface="Calibri"/>
                <a:cs typeface="Times New Roman"/>
              </a:rPr>
            </a:br>
            <a:r>
              <a:rPr lang="pl-PL" sz="1800" b="1" dirty="0">
                <a:solidFill>
                  <a:schemeClr val="tx2"/>
                </a:solidFill>
                <a:latin typeface="Calibri"/>
                <a:ea typeface="Calibri"/>
                <a:cs typeface="Times New Roman"/>
              </a:rPr>
              <a:t>2022 r.( nie ma zmian w stosunku do roku 2021) </a:t>
            </a:r>
            <a:endParaRPr lang="pl-PL" sz="1800" dirty="0">
              <a:solidFill>
                <a:schemeClr val="tx2"/>
              </a:solidFill>
            </a:endParaRPr>
          </a:p>
        </p:txBody>
      </p:sp>
      <p:sp>
        <p:nvSpPr>
          <p:cNvPr id="3" name="Symbol zastępczy zawartości 2"/>
          <p:cNvSpPr>
            <a:spLocks noGrp="1"/>
          </p:cNvSpPr>
          <p:nvPr>
            <p:ph sz="quarter" idx="13"/>
          </p:nvPr>
        </p:nvSpPr>
        <p:spPr>
          <a:xfrm>
            <a:off x="971600" y="1556792"/>
            <a:ext cx="7643192" cy="3345235"/>
          </a:xfrm>
        </p:spPr>
        <p:txBody>
          <a:bodyPr>
            <a:normAutofit/>
          </a:bodyPr>
          <a:lstStyle/>
          <a:p>
            <a:pPr marL="45720" indent="0" algn="ctr">
              <a:buNone/>
            </a:pPr>
            <a:r>
              <a:rPr lang="pl-PL" sz="1000" b="1" i="0" dirty="0">
                <a:effectLst/>
                <a:latin typeface="Verdana" panose="020B0604030504040204" pitchFamily="34" charset="0"/>
              </a:rPr>
              <a:t>UCHWAŁA NR XXXIV/264/21</a:t>
            </a:r>
            <a:r>
              <a:rPr lang="pl-PL" sz="1000" b="1" i="0" cap="all" dirty="0">
                <a:effectLst/>
                <a:latin typeface="Verdana" panose="020B0604030504040204" pitchFamily="34" charset="0"/>
              </a:rPr>
              <a:t>RADY MIEJSKIEJ PNIEWY</a:t>
            </a:r>
          </a:p>
          <a:p>
            <a:pPr marL="45720" indent="0" algn="ctr">
              <a:buNone/>
            </a:pPr>
            <a:r>
              <a:rPr lang="pl-PL" sz="1000" b="1" i="0" dirty="0">
                <a:effectLst/>
                <a:latin typeface="Verdana" panose="020B0604030504040204" pitchFamily="34" charset="0"/>
              </a:rPr>
              <a:t>z dnia 28 października 2021 r.</a:t>
            </a:r>
          </a:p>
          <a:p>
            <a:pPr marL="45720" indent="0" algn="ctr">
              <a:buNone/>
            </a:pPr>
            <a:r>
              <a:rPr lang="pl-PL" sz="1000" b="1" i="0" dirty="0">
                <a:effectLst/>
                <a:latin typeface="Verdana" panose="020B0604030504040204" pitchFamily="34" charset="0"/>
              </a:rPr>
              <a:t>w sprawie metody ustalenia opłaty za gospodarowanie odpadami komunalnymi oraz ustalenie takiej opłaty na terenie gminy Pniewy</a:t>
            </a:r>
          </a:p>
          <a:p>
            <a:pPr marL="0" indent="0"/>
            <a:endParaRPr lang="pl-PL" sz="1200" dirty="0"/>
          </a:p>
        </p:txBody>
      </p:sp>
      <p:graphicFrame>
        <p:nvGraphicFramePr>
          <p:cNvPr id="5" name="Symbol zastępczy zawartości 4"/>
          <p:cNvGraphicFramePr>
            <a:graphicFrameLocks/>
          </p:cNvGraphicFramePr>
          <p:nvPr>
            <p:extLst>
              <p:ext uri="{D42A27DB-BD31-4B8C-83A1-F6EECF244321}">
                <p14:modId xmlns:p14="http://schemas.microsoft.com/office/powerpoint/2010/main" val="2569182843"/>
              </p:ext>
            </p:extLst>
          </p:nvPr>
        </p:nvGraphicFramePr>
        <p:xfrm>
          <a:off x="1331640" y="3068960"/>
          <a:ext cx="6552728" cy="2736304"/>
        </p:xfrm>
        <a:graphic>
          <a:graphicData uri="http://schemas.openxmlformats.org/drawingml/2006/table">
            <a:tbl>
              <a:tblPr/>
              <a:tblGrid>
                <a:gridCol w="1741864">
                  <a:extLst>
                    <a:ext uri="{9D8B030D-6E8A-4147-A177-3AD203B41FA5}">
                      <a16:colId xmlns:a16="http://schemas.microsoft.com/office/drawing/2014/main" val="20000"/>
                    </a:ext>
                  </a:extLst>
                </a:gridCol>
                <a:gridCol w="2762911">
                  <a:extLst>
                    <a:ext uri="{9D8B030D-6E8A-4147-A177-3AD203B41FA5}">
                      <a16:colId xmlns:a16="http://schemas.microsoft.com/office/drawing/2014/main" val="20001"/>
                    </a:ext>
                  </a:extLst>
                </a:gridCol>
                <a:gridCol w="2047953">
                  <a:extLst>
                    <a:ext uri="{9D8B030D-6E8A-4147-A177-3AD203B41FA5}">
                      <a16:colId xmlns:a16="http://schemas.microsoft.com/office/drawing/2014/main" val="20002"/>
                    </a:ext>
                  </a:extLst>
                </a:gridCol>
              </a:tblGrid>
              <a:tr h="520183">
                <a:tc rowSpan="2">
                  <a:txBody>
                    <a:bodyPr/>
                    <a:lstStyle/>
                    <a:p>
                      <a:pPr algn="ctr" fontAlgn="ctr">
                        <a:lnSpc>
                          <a:spcPct val="115000"/>
                        </a:lnSpc>
                        <a:spcAft>
                          <a:spcPts val="0"/>
                        </a:spcAft>
                      </a:pPr>
                      <a:r>
                        <a:rPr lang="pl-PL" sz="1200" b="1" kern="1200" dirty="0">
                          <a:solidFill>
                            <a:srgbClr val="000000"/>
                          </a:solidFill>
                          <a:effectLst/>
                          <a:latin typeface="Calibri"/>
                          <a:ea typeface="Times New Roman"/>
                          <a:cs typeface="Arial"/>
                        </a:rPr>
                        <a:t> </a:t>
                      </a:r>
                      <a:endParaRPr lang="pl-PL" sz="1000" dirty="0">
                        <a:effectLst/>
                        <a:latin typeface="Calibri"/>
                        <a:ea typeface="Calibri"/>
                        <a:cs typeface="Times New Roman"/>
                      </a:endParaRPr>
                    </a:p>
                    <a:p>
                      <a:pPr algn="ctr">
                        <a:lnSpc>
                          <a:spcPct val="115000"/>
                        </a:lnSpc>
                        <a:spcAft>
                          <a:spcPts val="1000"/>
                        </a:spcAft>
                      </a:pPr>
                      <a:r>
                        <a:rPr lang="pl-PL" sz="1200" b="1" dirty="0">
                          <a:effectLst/>
                          <a:latin typeface="Calibri"/>
                          <a:ea typeface="Times New Roman"/>
                          <a:cs typeface="Arial"/>
                        </a:rPr>
                        <a:t>LICZBA OSÓB</a:t>
                      </a:r>
                      <a:endParaRPr lang="pl-PL" sz="10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Aft>
                          <a:spcPts val="0"/>
                        </a:spcAft>
                      </a:pPr>
                      <a:r>
                        <a:rPr lang="pl-PL" sz="1200" b="1" kern="1200" dirty="0">
                          <a:solidFill>
                            <a:srgbClr val="000000"/>
                          </a:solidFill>
                          <a:effectLst/>
                          <a:latin typeface="Calibri"/>
                          <a:ea typeface="Calibri"/>
                          <a:cs typeface="Arial"/>
                        </a:rPr>
                        <a:t>OPŁATA</a:t>
                      </a:r>
                      <a:r>
                        <a:rPr lang="pl-PL" sz="1200" b="1" kern="1200" baseline="0" dirty="0">
                          <a:solidFill>
                            <a:srgbClr val="000000"/>
                          </a:solidFill>
                          <a:effectLst/>
                          <a:latin typeface="Calibri"/>
                          <a:ea typeface="Calibri"/>
                          <a:cs typeface="Arial"/>
                        </a:rPr>
                        <a:t> PODSTAWOWA </a:t>
                      </a:r>
                      <a:endParaRPr lang="pl-PL" sz="1000" dirty="0">
                        <a:effectLst/>
                        <a:latin typeface="Calibri"/>
                        <a:ea typeface="Calibri"/>
                        <a:cs typeface="Times New Roman"/>
                      </a:endParaRPr>
                    </a:p>
                  </a:txBody>
                  <a:tcPr marL="9737" marR="9737" marT="8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904"/>
                    </a:solidFill>
                  </a:tcPr>
                </a:tc>
                <a:tc>
                  <a:txBody>
                    <a:bodyPr/>
                    <a:lstStyle/>
                    <a:p>
                      <a:pPr algn="ctr" fontAlgn="ctr">
                        <a:lnSpc>
                          <a:spcPct val="115000"/>
                        </a:lnSpc>
                        <a:spcAft>
                          <a:spcPts val="0"/>
                        </a:spcAft>
                      </a:pPr>
                      <a:r>
                        <a:rPr lang="pl-PL" sz="1200" b="1" kern="1200" dirty="0">
                          <a:solidFill>
                            <a:srgbClr val="000000"/>
                          </a:solidFill>
                          <a:effectLst/>
                          <a:latin typeface="Calibri"/>
                          <a:ea typeface="Calibri"/>
                          <a:cs typeface="Arial"/>
                        </a:rPr>
                        <a:t>OPŁATA</a:t>
                      </a:r>
                      <a:r>
                        <a:rPr lang="pl-PL" sz="1200" b="1" kern="1200" baseline="0" dirty="0">
                          <a:solidFill>
                            <a:srgbClr val="000000"/>
                          </a:solidFill>
                          <a:effectLst/>
                          <a:latin typeface="Calibri"/>
                          <a:ea typeface="Calibri"/>
                          <a:cs typeface="Arial"/>
                        </a:rPr>
                        <a:t> PODWYŻSZONA </a:t>
                      </a:r>
                    </a:p>
                    <a:p>
                      <a:pPr algn="ctr" fontAlgn="ctr">
                        <a:lnSpc>
                          <a:spcPct val="115000"/>
                        </a:lnSpc>
                        <a:spcAft>
                          <a:spcPts val="0"/>
                        </a:spcAft>
                      </a:pPr>
                      <a:r>
                        <a:rPr lang="pl-PL" sz="1200" b="1" kern="1200" baseline="0" dirty="0">
                          <a:solidFill>
                            <a:srgbClr val="000000"/>
                          </a:solidFill>
                          <a:effectLst/>
                          <a:latin typeface="Calibri"/>
                          <a:ea typeface="Calibri"/>
                          <a:cs typeface="Arial"/>
                        </a:rPr>
                        <a:t>( BRAK SEGRAGACJI ) </a:t>
                      </a:r>
                      <a:endParaRPr lang="pl-PL" sz="1000" dirty="0">
                        <a:effectLst/>
                        <a:latin typeface="Calibri"/>
                        <a:ea typeface="Calibri"/>
                        <a:cs typeface="Times New Roman"/>
                      </a:endParaRPr>
                    </a:p>
                  </a:txBody>
                  <a:tcPr marL="8592" marR="8592" marT="85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904"/>
                    </a:solidFill>
                  </a:tcPr>
                </a:tc>
                <a:extLst>
                  <a:ext uri="{0D108BD9-81ED-4DB2-BD59-A6C34878D82A}">
                    <a16:rowId xmlns:a16="http://schemas.microsoft.com/office/drawing/2014/main" val="10000"/>
                  </a:ext>
                </a:extLst>
              </a:tr>
              <a:tr h="594054">
                <a:tc vMerge="1">
                  <a:txBody>
                    <a:bodyPr/>
                    <a:lstStyle/>
                    <a:p>
                      <a:endParaRPr lang="pl-PL"/>
                    </a:p>
                  </a:txBody>
                  <a:tcPr/>
                </a:tc>
                <a:tc>
                  <a:txBody>
                    <a:bodyPr/>
                    <a:lstStyle/>
                    <a:p>
                      <a:pPr algn="ctr" fontAlgn="ctr">
                        <a:lnSpc>
                          <a:spcPct val="115000"/>
                        </a:lnSpc>
                        <a:spcAft>
                          <a:spcPts val="0"/>
                        </a:spcAft>
                      </a:pPr>
                      <a:r>
                        <a:rPr lang="pl-PL" sz="1000" b="1" kern="1200" dirty="0">
                          <a:solidFill>
                            <a:srgbClr val="000000"/>
                          </a:solidFill>
                          <a:effectLst/>
                          <a:latin typeface="Calibri"/>
                          <a:ea typeface="Times New Roman"/>
                          <a:cs typeface="Arial"/>
                        </a:rPr>
                        <a:t>od 01.11.2019</a:t>
                      </a:r>
                      <a:r>
                        <a:rPr lang="pl-PL" sz="1000" b="1" kern="1200" baseline="0" dirty="0">
                          <a:solidFill>
                            <a:srgbClr val="000000"/>
                          </a:solidFill>
                          <a:effectLst/>
                          <a:latin typeface="Calibri"/>
                          <a:ea typeface="Times New Roman"/>
                          <a:cs typeface="Arial"/>
                        </a:rPr>
                        <a:t>r </a:t>
                      </a:r>
                      <a:endParaRPr lang="pl-PL" sz="1000" dirty="0">
                        <a:effectLst/>
                        <a:latin typeface="Calibri"/>
                        <a:ea typeface="Calibri"/>
                        <a:cs typeface="Times New Roman"/>
                      </a:endParaRPr>
                    </a:p>
                  </a:txBody>
                  <a:tcPr marL="9737" marR="9737" marT="8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Aft>
                          <a:spcPts val="0"/>
                        </a:spcAft>
                      </a:pPr>
                      <a:r>
                        <a:rPr lang="pl-PL" sz="1000" b="1" kern="1200" dirty="0">
                          <a:solidFill>
                            <a:srgbClr val="000000"/>
                          </a:solidFill>
                          <a:effectLst/>
                          <a:latin typeface="Calibri"/>
                          <a:ea typeface="Times New Roman"/>
                          <a:cs typeface="Arial"/>
                        </a:rPr>
                        <a:t>od 01.11.2019r</a:t>
                      </a:r>
                      <a:r>
                        <a:rPr lang="pl-PL" sz="1000" b="1" kern="1200" baseline="0" dirty="0">
                          <a:solidFill>
                            <a:srgbClr val="000000"/>
                          </a:solidFill>
                          <a:effectLst/>
                          <a:latin typeface="Calibri"/>
                          <a:ea typeface="Times New Roman"/>
                          <a:cs typeface="Arial"/>
                        </a:rPr>
                        <a:t> </a:t>
                      </a:r>
                      <a:endParaRPr lang="pl-PL" sz="1000" dirty="0">
                        <a:effectLst/>
                        <a:latin typeface="Calibri"/>
                        <a:ea typeface="Calibri"/>
                        <a:cs typeface="Times New Roman"/>
                      </a:endParaRPr>
                    </a:p>
                  </a:txBody>
                  <a:tcPr marL="8592" marR="8592" marT="85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0652">
                <a:tc>
                  <a:txBody>
                    <a:bodyPr/>
                    <a:lstStyle/>
                    <a:p>
                      <a:pPr algn="ctr" fontAlgn="b">
                        <a:lnSpc>
                          <a:spcPts val="1715"/>
                        </a:lnSpc>
                        <a:spcAft>
                          <a:spcPts val="0"/>
                        </a:spcAft>
                      </a:pPr>
                      <a:r>
                        <a:rPr lang="pl-PL" sz="1100" kern="1200" dirty="0">
                          <a:solidFill>
                            <a:srgbClr val="000000"/>
                          </a:solidFill>
                          <a:effectLst/>
                          <a:latin typeface="Calibri"/>
                          <a:ea typeface="Times New Roman"/>
                          <a:cs typeface="Arial"/>
                        </a:rPr>
                        <a:t>1</a:t>
                      </a:r>
                      <a:endParaRPr lang="pl-PL" sz="1000"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715"/>
                        </a:lnSpc>
                        <a:spcAft>
                          <a:spcPts val="0"/>
                        </a:spcAft>
                      </a:pPr>
                      <a:r>
                        <a:rPr lang="pl-PL" sz="1000" b="0" kern="1200" dirty="0">
                          <a:solidFill>
                            <a:srgbClr val="000000"/>
                          </a:solidFill>
                          <a:effectLst/>
                          <a:latin typeface="Calibri"/>
                          <a:ea typeface="Calibri"/>
                          <a:cs typeface="Arial"/>
                        </a:rPr>
                        <a:t>18,00</a:t>
                      </a:r>
                      <a:endParaRPr lang="pl-PL" sz="1000" b="0" dirty="0">
                        <a:effectLst/>
                        <a:latin typeface="Calibri"/>
                        <a:ea typeface="Calibri"/>
                        <a:cs typeface="Times New Roman"/>
                      </a:endParaRPr>
                    </a:p>
                  </a:txBody>
                  <a:tcPr marL="9737" marR="9737" marT="8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500"/>
                        </a:lnSpc>
                        <a:spcAft>
                          <a:spcPts val="0"/>
                        </a:spcAft>
                      </a:pPr>
                      <a:r>
                        <a:rPr lang="pl-PL" sz="1000" b="0" kern="1200" dirty="0">
                          <a:solidFill>
                            <a:srgbClr val="000000"/>
                          </a:solidFill>
                          <a:effectLst/>
                          <a:latin typeface="Calibri"/>
                          <a:ea typeface="Calibri"/>
                          <a:cs typeface="Arial"/>
                        </a:rPr>
                        <a:t>72,00</a:t>
                      </a:r>
                      <a:endParaRPr lang="pl-PL" sz="1000" b="0" dirty="0">
                        <a:effectLst/>
                        <a:latin typeface="Calibri"/>
                        <a:ea typeface="Calibri"/>
                        <a:cs typeface="Times New Roman"/>
                      </a:endParaRPr>
                    </a:p>
                  </a:txBody>
                  <a:tcPr marL="8592" marR="8592" marT="85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0652">
                <a:tc>
                  <a:txBody>
                    <a:bodyPr/>
                    <a:lstStyle/>
                    <a:p>
                      <a:pPr algn="ctr" fontAlgn="b">
                        <a:lnSpc>
                          <a:spcPts val="1715"/>
                        </a:lnSpc>
                        <a:spcAft>
                          <a:spcPts val="0"/>
                        </a:spcAft>
                      </a:pPr>
                      <a:r>
                        <a:rPr lang="pl-PL" sz="1100" kern="1200" dirty="0">
                          <a:solidFill>
                            <a:srgbClr val="000000"/>
                          </a:solidFill>
                          <a:effectLst/>
                          <a:latin typeface="Calibri"/>
                          <a:ea typeface="Times New Roman"/>
                          <a:cs typeface="Arial"/>
                        </a:rPr>
                        <a:t>2</a:t>
                      </a:r>
                      <a:endParaRPr lang="pl-PL" sz="1000"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715"/>
                        </a:lnSpc>
                        <a:spcAft>
                          <a:spcPts val="0"/>
                        </a:spcAft>
                      </a:pPr>
                      <a:r>
                        <a:rPr lang="pl-PL" sz="1000" kern="1200" dirty="0">
                          <a:solidFill>
                            <a:srgbClr val="000000"/>
                          </a:solidFill>
                          <a:effectLst/>
                          <a:latin typeface="Calibri"/>
                          <a:ea typeface="Times New Roman"/>
                          <a:cs typeface="Arial"/>
                        </a:rPr>
                        <a:t>36,00</a:t>
                      </a:r>
                      <a:endParaRPr lang="pl-PL" sz="1000" dirty="0">
                        <a:effectLst/>
                        <a:latin typeface="Calibri"/>
                        <a:ea typeface="Calibri"/>
                        <a:cs typeface="Times New Roman"/>
                      </a:endParaRPr>
                    </a:p>
                  </a:txBody>
                  <a:tcPr marL="9737" marR="9737" marT="8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500"/>
                        </a:lnSpc>
                        <a:spcAft>
                          <a:spcPts val="0"/>
                        </a:spcAft>
                      </a:pPr>
                      <a:r>
                        <a:rPr lang="pl-PL" sz="1000" kern="1200" dirty="0">
                          <a:solidFill>
                            <a:srgbClr val="000000"/>
                          </a:solidFill>
                          <a:effectLst/>
                          <a:latin typeface="Calibri"/>
                          <a:ea typeface="Calibri"/>
                          <a:cs typeface="Arial"/>
                        </a:rPr>
                        <a:t>144,00</a:t>
                      </a:r>
                      <a:endParaRPr lang="pl-PL" sz="1000" dirty="0">
                        <a:effectLst/>
                        <a:latin typeface="Calibri"/>
                        <a:ea typeface="Calibri"/>
                        <a:cs typeface="Times New Roman"/>
                      </a:endParaRPr>
                    </a:p>
                  </a:txBody>
                  <a:tcPr marL="8592" marR="8592" marT="85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60652">
                <a:tc>
                  <a:txBody>
                    <a:bodyPr/>
                    <a:lstStyle/>
                    <a:p>
                      <a:pPr algn="ctr" fontAlgn="b">
                        <a:lnSpc>
                          <a:spcPts val="1715"/>
                        </a:lnSpc>
                        <a:spcAft>
                          <a:spcPts val="0"/>
                        </a:spcAft>
                      </a:pPr>
                      <a:r>
                        <a:rPr lang="pl-PL" sz="1100" kern="1200" dirty="0">
                          <a:solidFill>
                            <a:srgbClr val="000000"/>
                          </a:solidFill>
                          <a:effectLst/>
                          <a:latin typeface="Calibri"/>
                          <a:ea typeface="Times New Roman"/>
                          <a:cs typeface="Arial"/>
                        </a:rPr>
                        <a:t>3</a:t>
                      </a:r>
                      <a:endParaRPr lang="pl-PL" sz="1000"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715"/>
                        </a:lnSpc>
                        <a:spcAft>
                          <a:spcPts val="0"/>
                        </a:spcAft>
                      </a:pPr>
                      <a:r>
                        <a:rPr lang="pl-PL" sz="1000" kern="1200" dirty="0">
                          <a:solidFill>
                            <a:srgbClr val="000000"/>
                          </a:solidFill>
                          <a:effectLst/>
                          <a:latin typeface="Calibri"/>
                          <a:ea typeface="Calibri"/>
                          <a:cs typeface="Arial"/>
                        </a:rPr>
                        <a:t>53,00</a:t>
                      </a:r>
                      <a:endParaRPr lang="pl-PL" sz="1000" dirty="0">
                        <a:effectLst/>
                        <a:latin typeface="Calibri"/>
                        <a:ea typeface="Calibri"/>
                        <a:cs typeface="Times New Roman"/>
                      </a:endParaRPr>
                    </a:p>
                  </a:txBody>
                  <a:tcPr marL="9737" marR="9737" marT="8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500"/>
                        </a:lnSpc>
                        <a:spcAft>
                          <a:spcPts val="0"/>
                        </a:spcAft>
                      </a:pPr>
                      <a:r>
                        <a:rPr lang="pl-PL" sz="1000" kern="1200" dirty="0">
                          <a:solidFill>
                            <a:srgbClr val="000000"/>
                          </a:solidFill>
                          <a:effectLst/>
                          <a:latin typeface="Calibri"/>
                          <a:ea typeface="Calibri"/>
                          <a:cs typeface="Arial"/>
                        </a:rPr>
                        <a:t>212,00</a:t>
                      </a:r>
                      <a:endParaRPr lang="pl-PL" sz="1000" dirty="0">
                        <a:effectLst/>
                        <a:latin typeface="Calibri"/>
                        <a:ea typeface="Calibri"/>
                        <a:cs typeface="Times New Roman"/>
                      </a:endParaRPr>
                    </a:p>
                  </a:txBody>
                  <a:tcPr marL="8592" marR="8592" marT="85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0652">
                <a:tc>
                  <a:txBody>
                    <a:bodyPr/>
                    <a:lstStyle/>
                    <a:p>
                      <a:pPr algn="ctr" fontAlgn="b">
                        <a:lnSpc>
                          <a:spcPts val="1715"/>
                        </a:lnSpc>
                        <a:spcAft>
                          <a:spcPts val="0"/>
                        </a:spcAft>
                      </a:pPr>
                      <a:r>
                        <a:rPr lang="pl-PL" sz="1100" kern="1200">
                          <a:solidFill>
                            <a:srgbClr val="000000"/>
                          </a:solidFill>
                          <a:effectLst/>
                          <a:latin typeface="Calibri"/>
                          <a:ea typeface="Times New Roman"/>
                          <a:cs typeface="Arial"/>
                        </a:rPr>
                        <a:t>4</a:t>
                      </a:r>
                      <a:endParaRPr lang="pl-PL" sz="10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715"/>
                        </a:lnSpc>
                        <a:spcAft>
                          <a:spcPts val="0"/>
                        </a:spcAft>
                      </a:pPr>
                      <a:r>
                        <a:rPr lang="pl-PL" sz="1000" kern="1200" dirty="0">
                          <a:solidFill>
                            <a:srgbClr val="000000"/>
                          </a:solidFill>
                          <a:effectLst/>
                          <a:latin typeface="Calibri"/>
                          <a:ea typeface="Calibri"/>
                          <a:cs typeface="Arial"/>
                        </a:rPr>
                        <a:t>69,00</a:t>
                      </a:r>
                      <a:endParaRPr lang="pl-PL" sz="1000" dirty="0">
                        <a:effectLst/>
                        <a:latin typeface="Calibri"/>
                        <a:ea typeface="Calibri"/>
                        <a:cs typeface="Times New Roman"/>
                      </a:endParaRPr>
                    </a:p>
                  </a:txBody>
                  <a:tcPr marL="9737" marR="9737" marT="8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500"/>
                        </a:lnSpc>
                        <a:spcAft>
                          <a:spcPts val="0"/>
                        </a:spcAft>
                      </a:pPr>
                      <a:r>
                        <a:rPr lang="pl-PL" sz="1000" kern="1200" dirty="0">
                          <a:solidFill>
                            <a:srgbClr val="000000"/>
                          </a:solidFill>
                          <a:effectLst/>
                          <a:latin typeface="Calibri"/>
                          <a:ea typeface="Calibri"/>
                          <a:cs typeface="Arial"/>
                        </a:rPr>
                        <a:t>276,00</a:t>
                      </a:r>
                      <a:endParaRPr lang="pl-PL" sz="1000" dirty="0">
                        <a:effectLst/>
                        <a:latin typeface="Calibri"/>
                        <a:ea typeface="Calibri"/>
                        <a:cs typeface="Times New Roman"/>
                      </a:endParaRPr>
                    </a:p>
                  </a:txBody>
                  <a:tcPr marL="8592" marR="8592" marT="85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8809">
                <a:tc>
                  <a:txBody>
                    <a:bodyPr/>
                    <a:lstStyle/>
                    <a:p>
                      <a:pPr algn="ctr" fontAlgn="b">
                        <a:lnSpc>
                          <a:spcPts val="1715"/>
                        </a:lnSpc>
                        <a:spcAft>
                          <a:spcPts val="0"/>
                        </a:spcAft>
                      </a:pPr>
                      <a:r>
                        <a:rPr lang="pl-PL" sz="1100" kern="1200">
                          <a:solidFill>
                            <a:srgbClr val="000000"/>
                          </a:solidFill>
                          <a:effectLst/>
                          <a:latin typeface="Calibri"/>
                          <a:ea typeface="Times New Roman"/>
                          <a:cs typeface="Arial"/>
                        </a:rPr>
                        <a:t>5</a:t>
                      </a:r>
                      <a:endParaRPr lang="pl-PL" sz="10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715"/>
                        </a:lnSpc>
                        <a:spcAft>
                          <a:spcPts val="0"/>
                        </a:spcAft>
                      </a:pPr>
                      <a:r>
                        <a:rPr lang="pl-PL" sz="1000" kern="1200" dirty="0">
                          <a:solidFill>
                            <a:srgbClr val="000000"/>
                          </a:solidFill>
                          <a:effectLst/>
                          <a:latin typeface="Calibri"/>
                          <a:ea typeface="Calibri"/>
                          <a:cs typeface="Arial"/>
                        </a:rPr>
                        <a:t>79,00</a:t>
                      </a:r>
                      <a:endParaRPr lang="pl-PL" sz="1000" dirty="0">
                        <a:effectLst/>
                        <a:latin typeface="Calibri"/>
                        <a:ea typeface="Calibri"/>
                        <a:cs typeface="Times New Roman"/>
                      </a:endParaRPr>
                    </a:p>
                  </a:txBody>
                  <a:tcPr marL="9737" marR="9737" marT="8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500"/>
                        </a:lnSpc>
                        <a:spcAft>
                          <a:spcPts val="0"/>
                        </a:spcAft>
                      </a:pPr>
                      <a:r>
                        <a:rPr lang="pl-PL" sz="1000" kern="1200" dirty="0">
                          <a:solidFill>
                            <a:srgbClr val="000000"/>
                          </a:solidFill>
                          <a:effectLst/>
                          <a:latin typeface="Calibri"/>
                          <a:ea typeface="Calibri"/>
                          <a:cs typeface="Arial"/>
                        </a:rPr>
                        <a:t>316,00</a:t>
                      </a:r>
                      <a:endParaRPr lang="pl-PL" sz="1000" dirty="0">
                        <a:effectLst/>
                        <a:latin typeface="Calibri"/>
                        <a:ea typeface="Calibri"/>
                        <a:cs typeface="Times New Roman"/>
                      </a:endParaRPr>
                    </a:p>
                  </a:txBody>
                  <a:tcPr marL="8592" marR="8592" marT="85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60650">
                <a:tc>
                  <a:txBody>
                    <a:bodyPr/>
                    <a:lstStyle/>
                    <a:p>
                      <a:pPr algn="ctr" fontAlgn="b">
                        <a:lnSpc>
                          <a:spcPts val="1715"/>
                        </a:lnSpc>
                        <a:spcAft>
                          <a:spcPts val="0"/>
                        </a:spcAft>
                      </a:pPr>
                      <a:r>
                        <a:rPr lang="pl-PL" sz="1100" kern="1200" dirty="0">
                          <a:solidFill>
                            <a:srgbClr val="000000"/>
                          </a:solidFill>
                          <a:effectLst/>
                          <a:latin typeface="Cambria"/>
                          <a:ea typeface="Times New Roman"/>
                          <a:cs typeface="Arial"/>
                        </a:rPr>
                        <a:t>6 i więcej</a:t>
                      </a:r>
                      <a:r>
                        <a:rPr lang="pl-PL" sz="1100" kern="1200" baseline="0" dirty="0">
                          <a:solidFill>
                            <a:srgbClr val="000000"/>
                          </a:solidFill>
                          <a:effectLst/>
                          <a:latin typeface="Cambria"/>
                          <a:ea typeface="Times New Roman"/>
                          <a:cs typeface="Arial"/>
                        </a:rPr>
                        <a:t> </a:t>
                      </a:r>
                      <a:endParaRPr lang="pl-PL" sz="1000"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715"/>
                        </a:lnSpc>
                        <a:spcAft>
                          <a:spcPts val="0"/>
                        </a:spcAft>
                      </a:pPr>
                      <a:r>
                        <a:rPr lang="pl-PL" sz="1000" b="0" kern="1200" dirty="0">
                          <a:solidFill>
                            <a:srgbClr val="000000"/>
                          </a:solidFill>
                          <a:effectLst/>
                          <a:latin typeface="Calibri"/>
                          <a:ea typeface="Calibri"/>
                          <a:cs typeface="Arial"/>
                        </a:rPr>
                        <a:t>84,00</a:t>
                      </a:r>
                      <a:endParaRPr lang="pl-PL" sz="1000" b="0" dirty="0">
                        <a:effectLst/>
                        <a:latin typeface="Calibri"/>
                        <a:ea typeface="Calibri"/>
                        <a:cs typeface="Times New Roman"/>
                      </a:endParaRPr>
                    </a:p>
                  </a:txBody>
                  <a:tcPr marL="9737" marR="9737" marT="8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500"/>
                        </a:lnSpc>
                        <a:spcAft>
                          <a:spcPts val="0"/>
                        </a:spcAft>
                      </a:pPr>
                      <a:r>
                        <a:rPr lang="pl-PL" sz="1000" b="0" kern="1200" dirty="0">
                          <a:solidFill>
                            <a:srgbClr val="000000"/>
                          </a:solidFill>
                          <a:effectLst/>
                          <a:latin typeface="Calibri"/>
                          <a:ea typeface="Calibri"/>
                          <a:cs typeface="Arial"/>
                        </a:rPr>
                        <a:t>336,00</a:t>
                      </a:r>
                      <a:endParaRPr lang="pl-PL" sz="1000" b="0" dirty="0">
                        <a:effectLst/>
                        <a:latin typeface="Calibri"/>
                        <a:ea typeface="Calibri"/>
                        <a:cs typeface="Times New Roman"/>
                      </a:endParaRPr>
                    </a:p>
                  </a:txBody>
                  <a:tcPr marL="8592" marR="8592" marT="85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pic>
        <p:nvPicPr>
          <p:cNvPr id="6" name="Picture 2" descr="C:\Users\dubiel\Desktop\Nowy folder\pieniądze .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571795"/>
            <a:ext cx="1368152" cy="9103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EFAC451B-61C6-4E78-A624-F89DDAD294ED}"/>
              </a:ext>
            </a:extLst>
          </p:cNvPr>
          <p:cNvPicPr>
            <a:picLocks noChangeAspect="1"/>
          </p:cNvPicPr>
          <p:nvPr/>
        </p:nvPicPr>
        <p:blipFill>
          <a:blip r:embed="rId4"/>
          <a:srcRect/>
          <a:stretch>
            <a:fillRect/>
          </a:stretch>
        </p:blipFill>
        <p:spPr>
          <a:xfrm>
            <a:off x="7415624" y="5946715"/>
            <a:ext cx="1152128" cy="816093"/>
          </a:xfrm>
          <a:prstGeom prst="rect">
            <a:avLst/>
          </a:prstGeom>
          <a:noFill/>
          <a:ln>
            <a:noFill/>
          </a:ln>
        </p:spPr>
      </p:pic>
    </p:spTree>
    <p:extLst>
      <p:ext uri="{BB962C8B-B14F-4D97-AF65-F5344CB8AC3E}">
        <p14:creationId xmlns:p14="http://schemas.microsoft.com/office/powerpoint/2010/main" val="4271397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5</a:t>
            </a:fld>
            <a:endParaRPr lang="pl-PL"/>
          </a:p>
        </p:txBody>
      </p:sp>
      <p:sp>
        <p:nvSpPr>
          <p:cNvPr id="2" name="Tytuł 1"/>
          <p:cNvSpPr>
            <a:spLocks noGrp="1"/>
          </p:cNvSpPr>
          <p:nvPr>
            <p:ph type="title"/>
          </p:nvPr>
        </p:nvSpPr>
        <p:spPr>
          <a:xfrm>
            <a:off x="795793" y="562581"/>
            <a:ext cx="6512511" cy="1143000"/>
          </a:xfrm>
        </p:spPr>
        <p:txBody>
          <a:bodyPr>
            <a:normAutofit/>
          </a:bodyPr>
          <a:lstStyle/>
          <a:p>
            <a:pPr marL="0" indent="0" algn="ctr">
              <a:buNone/>
            </a:pPr>
            <a:r>
              <a:rPr lang="pl-PL" sz="1800" b="1" dirty="0">
                <a:solidFill>
                  <a:schemeClr val="tx2"/>
                </a:solidFill>
                <a:latin typeface="Calibri"/>
                <a:ea typeface="Calibri"/>
                <a:cs typeface="Times New Roman"/>
              </a:rPr>
              <a:t>STAWKI OPŁATY ZA GOSPODAROWANIE </a:t>
            </a:r>
            <a:br>
              <a:rPr lang="pl-PL" sz="1800" b="1" dirty="0">
                <a:solidFill>
                  <a:schemeClr val="tx2"/>
                </a:solidFill>
                <a:latin typeface="Calibri"/>
                <a:ea typeface="Calibri"/>
                <a:cs typeface="Times New Roman"/>
              </a:rPr>
            </a:br>
            <a:r>
              <a:rPr lang="pl-PL" sz="1800" b="1" dirty="0">
                <a:solidFill>
                  <a:schemeClr val="tx2"/>
                </a:solidFill>
                <a:latin typeface="Calibri"/>
                <a:ea typeface="Calibri"/>
                <a:cs typeface="Times New Roman"/>
              </a:rPr>
              <a:t>ODPADAMI KOMUNALNYMI w roku 2022 r</a:t>
            </a:r>
            <a:r>
              <a:rPr lang="pl-PL" sz="2400" b="1" dirty="0">
                <a:solidFill>
                  <a:schemeClr val="tx2"/>
                </a:solidFill>
                <a:latin typeface="Calibri"/>
                <a:ea typeface="Calibri"/>
                <a:cs typeface="Times New Roman"/>
              </a:rPr>
              <a:t>.</a:t>
            </a:r>
            <a:endParaRPr lang="pl-PL" sz="2400" dirty="0">
              <a:solidFill>
                <a:schemeClr val="tx2"/>
              </a:solidFill>
            </a:endParaRPr>
          </a:p>
        </p:txBody>
      </p:sp>
      <p:sp>
        <p:nvSpPr>
          <p:cNvPr id="3" name="Symbol zastępczy zawartości 2"/>
          <p:cNvSpPr>
            <a:spLocks noGrp="1"/>
          </p:cNvSpPr>
          <p:nvPr>
            <p:ph sz="quarter" idx="13"/>
          </p:nvPr>
        </p:nvSpPr>
        <p:spPr>
          <a:xfrm>
            <a:off x="1259632" y="1690023"/>
            <a:ext cx="6400800" cy="3395161"/>
          </a:xfrm>
        </p:spPr>
        <p:txBody>
          <a:bodyPr>
            <a:normAutofit/>
          </a:bodyPr>
          <a:lstStyle/>
          <a:p>
            <a:pPr>
              <a:buFontTx/>
              <a:buChar char="-"/>
            </a:pPr>
            <a:endParaRPr lang="pl-PL" dirty="0"/>
          </a:p>
          <a:p>
            <a:pPr marL="0" indent="0">
              <a:buNone/>
            </a:pPr>
            <a:endParaRPr lang="pl-PL" sz="2000" dirty="0"/>
          </a:p>
          <a:p>
            <a:pPr marL="0" indent="0" algn="just">
              <a:buNone/>
            </a:pPr>
            <a:r>
              <a:rPr lang="pl-PL" sz="2000" dirty="0">
                <a:latin typeface="Calibri" panose="020F0502020204030204" pitchFamily="34" charset="0"/>
                <a:cs typeface="Calibri" panose="020F0502020204030204" pitchFamily="34" charset="0"/>
              </a:rPr>
              <a:t>Podjęta uchwała dopuszcza obniżenie opłaty podstawowej o kwotę </a:t>
            </a:r>
            <a:r>
              <a:rPr lang="pl-PL" sz="2000" b="1" dirty="0">
                <a:latin typeface="Calibri" panose="020F0502020204030204" pitchFamily="34" charset="0"/>
                <a:cs typeface="Calibri" panose="020F0502020204030204" pitchFamily="34" charset="0"/>
              </a:rPr>
              <a:t>1</a:t>
            </a:r>
            <a:r>
              <a:rPr lang="pl-PL" sz="2000" dirty="0">
                <a:latin typeface="Calibri" panose="020F0502020204030204" pitchFamily="34" charset="0"/>
                <a:cs typeface="Calibri" panose="020F0502020204030204" pitchFamily="34" charset="0"/>
              </a:rPr>
              <a:t> złotych tj. do kwoty </a:t>
            </a:r>
            <a:r>
              <a:rPr lang="pl-PL" sz="2000" b="1" dirty="0">
                <a:latin typeface="Calibri" panose="020F0502020204030204" pitchFamily="34" charset="0"/>
                <a:cs typeface="Calibri" panose="020F0502020204030204" pitchFamily="34" charset="0"/>
              </a:rPr>
              <a:t>17.00</a:t>
            </a:r>
            <a:r>
              <a:rPr lang="pl-PL" sz="2000" dirty="0">
                <a:latin typeface="Calibri" panose="020F0502020204030204" pitchFamily="34" charset="0"/>
                <a:cs typeface="Calibri" panose="020F0502020204030204" pitchFamily="34" charset="0"/>
              </a:rPr>
              <a:t> złotych, pod warunkiem złożenia deklaracji o kompostowaniu odpadów  BIO.  </a:t>
            </a:r>
          </a:p>
          <a:p>
            <a:pPr marL="0" indent="0" algn="just">
              <a:buNone/>
            </a:pPr>
            <a:r>
              <a:rPr lang="pl-PL" sz="2000" dirty="0">
                <a:latin typeface="Calibri" panose="020F0502020204030204" pitchFamily="34" charset="0"/>
                <a:cs typeface="Calibri" panose="020F0502020204030204" pitchFamily="34" charset="0"/>
              </a:rPr>
              <a:t>Opłata podwyższona stanowi iloczyn czterokrotności stawki podstawowej ( na dzień 31.12.2022r. stawka podwyższona nie została naliczona żadnemu z mieszkańców ) </a:t>
            </a:r>
          </a:p>
          <a:p>
            <a:pPr marL="0" indent="0"/>
            <a:endParaRPr lang="pl-PL" dirty="0"/>
          </a:p>
          <a:p>
            <a:pPr marL="0" indent="0"/>
            <a:endParaRPr lang="pl-PL" dirty="0"/>
          </a:p>
        </p:txBody>
      </p:sp>
      <p:pic>
        <p:nvPicPr>
          <p:cNvPr id="6" name="Picture 2" descr="C:\Users\dubiel\Desktop\Nowy folder\pieniądze .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304" y="502449"/>
            <a:ext cx="1368152" cy="9103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88BD15A1-D5BE-4885-AC1F-D243822FA566}"/>
              </a:ext>
            </a:extLst>
          </p:cNvPr>
          <p:cNvPicPr>
            <a:picLocks noChangeAspect="1"/>
          </p:cNvPicPr>
          <p:nvPr/>
        </p:nvPicPr>
        <p:blipFill>
          <a:blip r:embed="rId4"/>
          <a:srcRect/>
          <a:stretch>
            <a:fillRect/>
          </a:stretch>
        </p:blipFill>
        <p:spPr>
          <a:xfrm>
            <a:off x="7415624" y="5946715"/>
            <a:ext cx="1152128" cy="816093"/>
          </a:xfrm>
          <a:prstGeom prst="rect">
            <a:avLst/>
          </a:prstGeom>
          <a:noFill/>
          <a:ln>
            <a:noFill/>
          </a:ln>
        </p:spPr>
      </p:pic>
    </p:spTree>
    <p:extLst>
      <p:ext uri="{BB962C8B-B14F-4D97-AF65-F5344CB8AC3E}">
        <p14:creationId xmlns:p14="http://schemas.microsoft.com/office/powerpoint/2010/main" val="1589557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numeru slajdu 4"/>
          <p:cNvSpPr>
            <a:spLocks noGrp="1"/>
          </p:cNvSpPr>
          <p:nvPr>
            <p:ph type="sldNum" sz="quarter" idx="12"/>
          </p:nvPr>
        </p:nvSpPr>
        <p:spPr/>
        <p:txBody>
          <a:bodyPr>
            <a:normAutofit/>
          </a:bodyPr>
          <a:lstStyle/>
          <a:p>
            <a:fld id="{80CBED3D-F8F8-45FD-AD52-26F713017ECD}" type="slidenum">
              <a:rPr lang="pl-PL" smtClean="0"/>
              <a:t>6</a:t>
            </a:fld>
            <a:endParaRPr lang="pl-PL"/>
          </a:p>
        </p:txBody>
      </p:sp>
      <p:sp>
        <p:nvSpPr>
          <p:cNvPr id="2" name="Tytuł 1"/>
          <p:cNvSpPr>
            <a:spLocks noGrp="1"/>
          </p:cNvSpPr>
          <p:nvPr>
            <p:ph type="title"/>
          </p:nvPr>
        </p:nvSpPr>
        <p:spPr>
          <a:xfrm>
            <a:off x="822960" y="365760"/>
            <a:ext cx="7520940" cy="686976"/>
          </a:xfrm>
        </p:spPr>
        <p:txBody>
          <a:bodyPr>
            <a:normAutofit fontScale="90000"/>
          </a:bodyPr>
          <a:lstStyle/>
          <a:p>
            <a:pPr marL="0" indent="0" algn="ctr">
              <a:buNone/>
            </a:pPr>
            <a:r>
              <a:rPr lang="pl-PL" sz="2000" b="1" dirty="0">
                <a:solidFill>
                  <a:schemeClr val="tx2"/>
                </a:solidFill>
                <a:latin typeface="Calibri"/>
                <a:ea typeface="Calibri"/>
                <a:cs typeface="Times New Roman"/>
              </a:rPr>
              <a:t>STAWKA OPŁATY ZA GOSPODAROWANIE </a:t>
            </a:r>
            <a:br>
              <a:rPr lang="pl-PL" sz="2000" b="1" dirty="0">
                <a:solidFill>
                  <a:schemeClr val="tx2"/>
                </a:solidFill>
                <a:latin typeface="Calibri"/>
                <a:ea typeface="Calibri"/>
                <a:cs typeface="Times New Roman"/>
              </a:rPr>
            </a:br>
            <a:r>
              <a:rPr lang="pl-PL" sz="2000" b="1" dirty="0">
                <a:solidFill>
                  <a:schemeClr val="tx2"/>
                </a:solidFill>
                <a:latin typeface="Calibri"/>
                <a:ea typeface="Calibri"/>
                <a:cs typeface="Times New Roman"/>
              </a:rPr>
              <a:t>ODPADAMI KOMUNALNYMI W ROKU 2022 r., c.d.</a:t>
            </a:r>
            <a:br>
              <a:rPr lang="pl-PL" sz="2400" dirty="0">
                <a:solidFill>
                  <a:srgbClr val="000000"/>
                </a:solidFill>
                <a:latin typeface="Calibri"/>
                <a:ea typeface="Calibri"/>
                <a:cs typeface="Times New Roman"/>
              </a:rPr>
            </a:br>
            <a:endParaRPr lang="pl-PL" dirty="0"/>
          </a:p>
        </p:txBody>
      </p:sp>
      <p:sp>
        <p:nvSpPr>
          <p:cNvPr id="3" name="Symbol zastępczy zawartości 2"/>
          <p:cNvSpPr>
            <a:spLocks noGrp="1"/>
          </p:cNvSpPr>
          <p:nvPr>
            <p:ph sz="quarter" idx="13"/>
          </p:nvPr>
        </p:nvSpPr>
        <p:spPr>
          <a:xfrm>
            <a:off x="467544" y="1149515"/>
            <a:ext cx="8229600" cy="5087797"/>
          </a:xfrm>
        </p:spPr>
        <p:txBody>
          <a:bodyPr>
            <a:normAutofit/>
          </a:bodyPr>
          <a:lstStyle/>
          <a:p>
            <a:pPr marL="114300" indent="0">
              <a:buNone/>
            </a:pPr>
            <a:endParaRPr lang="pl-PL" sz="1800" dirty="0"/>
          </a:p>
          <a:p>
            <a:pPr marL="719138" indent="0">
              <a:buNone/>
            </a:pPr>
            <a:r>
              <a:rPr lang="pl-PL" sz="1800" dirty="0">
                <a:latin typeface="Calibri" panose="020F0502020204030204" pitchFamily="34" charset="0"/>
                <a:cs typeface="Calibri" panose="020F0502020204030204" pitchFamily="34" charset="0"/>
              </a:rPr>
              <a:t>Wysokość opłat w przypadku </a:t>
            </a:r>
            <a:r>
              <a:rPr lang="pl-PL" sz="1800" b="1" dirty="0">
                <a:latin typeface="Calibri" panose="020F0502020204030204" pitchFamily="34" charset="0"/>
                <a:cs typeface="Calibri" panose="020F0502020204030204" pitchFamily="34" charset="0"/>
              </a:rPr>
              <a:t>nieruchomości niezamieszkałych           </a:t>
            </a:r>
            <a:r>
              <a:rPr lang="pl-PL" sz="1800" dirty="0">
                <a:latin typeface="Calibri" panose="020F0502020204030204" pitchFamily="34" charset="0"/>
                <a:cs typeface="Calibri" panose="020F0502020204030204" pitchFamily="34" charset="0"/>
              </a:rPr>
              <a:t>uzależniona jest od ilości i wielkości zadeklarowanych worków lub pojemników   ( nie ma zmian w stosunku do roku 2021 ). </a:t>
            </a:r>
          </a:p>
          <a:p>
            <a:pPr marL="114300" indent="0">
              <a:buNone/>
            </a:pPr>
            <a:endParaRPr lang="pl-PL" sz="1800" dirty="0">
              <a:latin typeface="Calibri" panose="020F0502020204030204" pitchFamily="34" charset="0"/>
            </a:endParaRPr>
          </a:p>
          <a:p>
            <a:pPr marL="114300" indent="0">
              <a:buNone/>
            </a:pPr>
            <a:endParaRPr lang="pl-PL" sz="1800" dirty="0">
              <a:latin typeface="Calibri" panose="020F0502020204030204" pitchFamily="34" charset="0"/>
            </a:endParaRPr>
          </a:p>
          <a:p>
            <a:pPr marL="114300" indent="0">
              <a:buNone/>
            </a:pPr>
            <a:endParaRPr lang="pl-PL" sz="1800" dirty="0">
              <a:latin typeface="Calibri" panose="020F0502020204030204" pitchFamily="34" charset="0"/>
            </a:endParaRPr>
          </a:p>
          <a:p>
            <a:pPr marL="114300" indent="0">
              <a:buNone/>
            </a:pPr>
            <a:endParaRPr lang="pl-PL" sz="1800" dirty="0">
              <a:latin typeface="Calibri" panose="020F0502020204030204" pitchFamily="34" charset="0"/>
            </a:endParaRPr>
          </a:p>
          <a:p>
            <a:pPr marL="114300" indent="0">
              <a:buNone/>
            </a:pPr>
            <a:endParaRPr lang="pl-PL" sz="1800" dirty="0">
              <a:latin typeface="Calibri" panose="020F0502020204030204" pitchFamily="34" charset="0"/>
            </a:endParaRPr>
          </a:p>
          <a:p>
            <a:pPr marL="114300" indent="0">
              <a:buNone/>
            </a:pPr>
            <a:endParaRPr lang="pl-PL" sz="1800" dirty="0">
              <a:latin typeface="Calibri" panose="020F0502020204030204" pitchFamily="34" charset="0"/>
            </a:endParaRPr>
          </a:p>
          <a:p>
            <a:pPr marL="114300" indent="0">
              <a:buNone/>
            </a:pPr>
            <a:endParaRPr lang="pl-PL" sz="1800" dirty="0">
              <a:latin typeface="Calibri" panose="020F0502020204030204" pitchFamily="34" charset="0"/>
            </a:endParaRPr>
          </a:p>
          <a:p>
            <a:pPr marL="114300" indent="0">
              <a:buNone/>
            </a:pPr>
            <a:endParaRPr lang="pl-PL" sz="1800" dirty="0">
              <a:latin typeface="Calibri" panose="020F0502020204030204" pitchFamily="34" charset="0"/>
            </a:endParaRPr>
          </a:p>
          <a:p>
            <a:pPr marL="114300" indent="0">
              <a:buNone/>
            </a:pPr>
            <a:endParaRPr lang="pl-PL" sz="1800" dirty="0">
              <a:latin typeface="Calibri" panose="020F0502020204030204" pitchFamily="34" charset="0"/>
            </a:endParaRPr>
          </a:p>
          <a:p>
            <a:pPr marL="114300" indent="0">
              <a:buNone/>
            </a:pPr>
            <a:endParaRPr lang="pl-PL" sz="1800" dirty="0">
              <a:latin typeface="Calibri" panose="020F0502020204030204" pitchFamily="34" charset="0"/>
            </a:endParaRPr>
          </a:p>
          <a:p>
            <a:pPr marL="114300" indent="0">
              <a:buNone/>
            </a:pPr>
            <a:endParaRPr lang="pl-PL" sz="1800" dirty="0">
              <a:latin typeface="Calibri" panose="020F0502020204030204" pitchFamily="34" charset="0"/>
            </a:endParaRPr>
          </a:p>
          <a:p>
            <a:pPr marL="114300" indent="0">
              <a:buNone/>
            </a:pPr>
            <a:endParaRPr lang="pl-PL" sz="1800" dirty="0">
              <a:latin typeface="Calibri" panose="020F0502020204030204" pitchFamily="34" charset="0"/>
            </a:endParaRPr>
          </a:p>
          <a:p>
            <a:pPr marL="114300" indent="0">
              <a:buNone/>
            </a:pPr>
            <a:endParaRPr lang="pl-PL" sz="1400" dirty="0"/>
          </a:p>
          <a:p>
            <a:endParaRPr lang="pl-PL" sz="1800" dirty="0"/>
          </a:p>
        </p:txBody>
      </p:sp>
      <p:graphicFrame>
        <p:nvGraphicFramePr>
          <p:cNvPr id="8" name="Tabela 7"/>
          <p:cNvGraphicFramePr>
            <a:graphicFrameLocks noGrp="1"/>
          </p:cNvGraphicFramePr>
          <p:nvPr>
            <p:extLst>
              <p:ext uri="{D42A27DB-BD31-4B8C-83A1-F6EECF244321}">
                <p14:modId xmlns:p14="http://schemas.microsoft.com/office/powerpoint/2010/main" val="3738053958"/>
              </p:ext>
            </p:extLst>
          </p:nvPr>
        </p:nvGraphicFramePr>
        <p:xfrm>
          <a:off x="1259632" y="2780928"/>
          <a:ext cx="6984776" cy="3240360"/>
        </p:xfrm>
        <a:graphic>
          <a:graphicData uri="http://schemas.openxmlformats.org/drawingml/2006/table">
            <a:tbl>
              <a:tblPr/>
              <a:tblGrid>
                <a:gridCol w="1680234">
                  <a:extLst>
                    <a:ext uri="{9D8B030D-6E8A-4147-A177-3AD203B41FA5}">
                      <a16:colId xmlns:a16="http://schemas.microsoft.com/office/drawing/2014/main" val="20000"/>
                    </a:ext>
                  </a:extLst>
                </a:gridCol>
                <a:gridCol w="2652271">
                  <a:extLst>
                    <a:ext uri="{9D8B030D-6E8A-4147-A177-3AD203B41FA5}">
                      <a16:colId xmlns:a16="http://schemas.microsoft.com/office/drawing/2014/main" val="20001"/>
                    </a:ext>
                  </a:extLst>
                </a:gridCol>
                <a:gridCol w="2652271">
                  <a:extLst>
                    <a:ext uri="{9D8B030D-6E8A-4147-A177-3AD203B41FA5}">
                      <a16:colId xmlns:a16="http://schemas.microsoft.com/office/drawing/2014/main" val="20002"/>
                    </a:ext>
                  </a:extLst>
                </a:gridCol>
              </a:tblGrid>
              <a:tr h="431904">
                <a:tc>
                  <a:txBody>
                    <a:bodyPr/>
                    <a:lstStyle/>
                    <a:p>
                      <a:pPr algn="ctr" fontAlgn="ctr">
                        <a:lnSpc>
                          <a:spcPts val="1540"/>
                        </a:lnSpc>
                        <a:spcAft>
                          <a:spcPts val="0"/>
                        </a:spcAft>
                      </a:pP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200" b="1" kern="1200" dirty="0">
                          <a:solidFill>
                            <a:srgbClr val="000000"/>
                          </a:solidFill>
                          <a:effectLst/>
                          <a:latin typeface="Calibri"/>
                          <a:ea typeface="Calibri"/>
                          <a:cs typeface="Arial"/>
                        </a:rPr>
                        <a:t>STAWKA</a:t>
                      </a:r>
                      <a:r>
                        <a:rPr lang="pl-PL" sz="1200" b="1" kern="1200" baseline="0" dirty="0">
                          <a:solidFill>
                            <a:srgbClr val="000000"/>
                          </a:solidFill>
                          <a:effectLst/>
                          <a:latin typeface="Calibri"/>
                          <a:ea typeface="Calibri"/>
                          <a:cs typeface="Arial"/>
                        </a:rPr>
                        <a:t> PODSTAWOWA </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904"/>
                    </a:solidFill>
                  </a:tcPr>
                </a:tc>
                <a:tc>
                  <a:txBody>
                    <a:bodyPr/>
                    <a:lstStyle/>
                    <a:p>
                      <a:pPr algn="ctr" fontAlgn="ctr">
                        <a:lnSpc>
                          <a:spcPts val="1540"/>
                        </a:lnSpc>
                        <a:spcAft>
                          <a:spcPts val="0"/>
                        </a:spcAft>
                      </a:pPr>
                      <a:r>
                        <a:rPr lang="pl-PL" sz="1100" b="1" kern="1200" dirty="0">
                          <a:solidFill>
                            <a:srgbClr val="000000"/>
                          </a:solidFill>
                          <a:effectLst/>
                          <a:latin typeface="Calibri"/>
                          <a:ea typeface="Calibri"/>
                          <a:cs typeface="Arial"/>
                        </a:rPr>
                        <a:t>OPŁATA</a:t>
                      </a:r>
                      <a:r>
                        <a:rPr lang="pl-PL" sz="1100" b="1" kern="1200" baseline="0" dirty="0">
                          <a:solidFill>
                            <a:srgbClr val="000000"/>
                          </a:solidFill>
                          <a:effectLst/>
                          <a:latin typeface="Calibri"/>
                          <a:ea typeface="Calibri"/>
                          <a:cs typeface="Arial"/>
                        </a:rPr>
                        <a:t> PODWYŻSZONA </a:t>
                      </a:r>
                    </a:p>
                    <a:p>
                      <a:pPr algn="ctr" fontAlgn="ctr">
                        <a:lnSpc>
                          <a:spcPts val="1540"/>
                        </a:lnSpc>
                        <a:spcAft>
                          <a:spcPts val="0"/>
                        </a:spcAft>
                      </a:pPr>
                      <a:r>
                        <a:rPr lang="pl-PL" sz="1100" b="1" kern="1200" baseline="0" dirty="0">
                          <a:solidFill>
                            <a:srgbClr val="000000"/>
                          </a:solidFill>
                          <a:effectLst/>
                          <a:latin typeface="Calibri"/>
                          <a:ea typeface="Calibri"/>
                          <a:cs typeface="Arial"/>
                        </a:rPr>
                        <a:t>( BRAK SEGRAGACJI )</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904"/>
                    </a:solidFill>
                  </a:tcPr>
                </a:tc>
                <a:extLst>
                  <a:ext uri="{0D108BD9-81ED-4DB2-BD59-A6C34878D82A}">
                    <a16:rowId xmlns:a16="http://schemas.microsoft.com/office/drawing/2014/main" val="10000"/>
                  </a:ext>
                </a:extLst>
              </a:tr>
              <a:tr h="431904">
                <a:tc>
                  <a:txBody>
                    <a:bodyPr/>
                    <a:lstStyle/>
                    <a:p>
                      <a:pPr algn="ctr" fontAlgn="ctr">
                        <a:lnSpc>
                          <a:spcPts val="1540"/>
                        </a:lnSpc>
                        <a:spcAft>
                          <a:spcPts val="0"/>
                        </a:spcAft>
                      </a:pPr>
                      <a:r>
                        <a:rPr lang="pl-PL" sz="1200" b="1" kern="1200" dirty="0">
                          <a:solidFill>
                            <a:srgbClr val="000000"/>
                          </a:solidFill>
                          <a:effectLst/>
                          <a:latin typeface="Calibri"/>
                          <a:ea typeface="Times New Roman"/>
                          <a:cs typeface="Arial"/>
                        </a:rPr>
                        <a:t>Rodzaj pojemnika lub worka </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200" b="1" kern="1200" dirty="0">
                          <a:solidFill>
                            <a:srgbClr val="000000"/>
                          </a:solidFill>
                          <a:effectLst/>
                          <a:latin typeface="Calibri"/>
                          <a:ea typeface="Times New Roman"/>
                          <a:cs typeface="Arial"/>
                        </a:rPr>
                        <a:t>od 01.11.2019 r.  </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100" b="1" kern="1200" dirty="0">
                          <a:solidFill>
                            <a:srgbClr val="000000"/>
                          </a:solidFill>
                          <a:effectLst/>
                          <a:latin typeface="Calibri"/>
                          <a:ea typeface="Times New Roman"/>
                          <a:cs typeface="Arial"/>
                        </a:rPr>
                        <a:t>od 01.11.2019 r. </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97069">
                <a:tc>
                  <a:txBody>
                    <a:bodyPr/>
                    <a:lstStyle/>
                    <a:p>
                      <a:pPr algn="ctr" fontAlgn="b">
                        <a:lnSpc>
                          <a:spcPts val="1540"/>
                        </a:lnSpc>
                        <a:spcAft>
                          <a:spcPts val="0"/>
                        </a:spcAft>
                      </a:pPr>
                      <a:r>
                        <a:rPr lang="pl-PL" sz="1100" kern="1200">
                          <a:solidFill>
                            <a:srgbClr val="000000"/>
                          </a:solidFill>
                          <a:effectLst/>
                          <a:latin typeface="Calibri"/>
                          <a:ea typeface="Times New Roman"/>
                          <a:cs typeface="Arial"/>
                        </a:rPr>
                        <a:t>120 l</a:t>
                      </a:r>
                      <a:endParaRPr lang="pl-PL" sz="110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540"/>
                        </a:lnSpc>
                        <a:spcAft>
                          <a:spcPts val="0"/>
                        </a:spcAft>
                      </a:pPr>
                      <a:r>
                        <a:rPr lang="pl-PL" sz="1200" kern="1200" dirty="0">
                          <a:solidFill>
                            <a:srgbClr val="000000"/>
                          </a:solidFill>
                          <a:effectLst/>
                          <a:latin typeface="Calibri"/>
                          <a:ea typeface="Times New Roman"/>
                          <a:cs typeface="Arial"/>
                        </a:rPr>
                        <a:t>10,00</a:t>
                      </a:r>
                      <a:endParaRPr lang="pl-PL" sz="1100" dirty="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100" kern="1200" dirty="0">
                          <a:solidFill>
                            <a:srgbClr val="000000"/>
                          </a:solidFill>
                          <a:effectLst/>
                          <a:latin typeface="Calibri"/>
                          <a:ea typeface="Times New Roman"/>
                          <a:cs typeface="Arial"/>
                        </a:rPr>
                        <a:t>40,00</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97069">
                <a:tc>
                  <a:txBody>
                    <a:bodyPr/>
                    <a:lstStyle/>
                    <a:p>
                      <a:pPr algn="ctr" fontAlgn="b">
                        <a:lnSpc>
                          <a:spcPts val="1540"/>
                        </a:lnSpc>
                        <a:spcAft>
                          <a:spcPts val="0"/>
                        </a:spcAft>
                      </a:pPr>
                      <a:r>
                        <a:rPr lang="pl-PL" sz="1100" kern="1200">
                          <a:solidFill>
                            <a:srgbClr val="000000"/>
                          </a:solidFill>
                          <a:effectLst/>
                          <a:latin typeface="Calibri"/>
                          <a:ea typeface="Times New Roman"/>
                          <a:cs typeface="Arial"/>
                        </a:rPr>
                        <a:t>240 l</a:t>
                      </a:r>
                      <a:endParaRPr lang="pl-PL" sz="110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540"/>
                        </a:lnSpc>
                        <a:spcAft>
                          <a:spcPts val="0"/>
                        </a:spcAft>
                      </a:pPr>
                      <a:r>
                        <a:rPr lang="pl-PL" sz="1200" kern="1200" dirty="0">
                          <a:solidFill>
                            <a:srgbClr val="000000"/>
                          </a:solidFill>
                          <a:effectLst/>
                          <a:latin typeface="Calibri"/>
                          <a:ea typeface="Times New Roman"/>
                          <a:cs typeface="Arial"/>
                        </a:rPr>
                        <a:t>20,00</a:t>
                      </a:r>
                      <a:endParaRPr lang="pl-PL" sz="1100" dirty="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100" kern="1200" dirty="0">
                          <a:solidFill>
                            <a:srgbClr val="000000"/>
                          </a:solidFill>
                          <a:effectLst/>
                          <a:latin typeface="Calibri"/>
                          <a:ea typeface="Times New Roman"/>
                          <a:cs typeface="Arial"/>
                        </a:rPr>
                        <a:t>80,00</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97069">
                <a:tc>
                  <a:txBody>
                    <a:bodyPr/>
                    <a:lstStyle/>
                    <a:p>
                      <a:pPr algn="ctr" fontAlgn="b">
                        <a:lnSpc>
                          <a:spcPts val="1540"/>
                        </a:lnSpc>
                        <a:spcAft>
                          <a:spcPts val="0"/>
                        </a:spcAft>
                      </a:pPr>
                      <a:r>
                        <a:rPr lang="pl-PL" sz="1100" kern="1200">
                          <a:solidFill>
                            <a:srgbClr val="000000"/>
                          </a:solidFill>
                          <a:effectLst/>
                          <a:latin typeface="Calibri"/>
                          <a:ea typeface="Times New Roman"/>
                          <a:cs typeface="Arial"/>
                        </a:rPr>
                        <a:t>1100 l</a:t>
                      </a:r>
                      <a:endParaRPr lang="pl-PL" sz="110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540"/>
                        </a:lnSpc>
                        <a:spcAft>
                          <a:spcPts val="0"/>
                        </a:spcAft>
                      </a:pPr>
                      <a:r>
                        <a:rPr lang="pl-PL" sz="1200" b="0" kern="1200" dirty="0">
                          <a:solidFill>
                            <a:srgbClr val="000000"/>
                          </a:solidFill>
                          <a:effectLst/>
                          <a:latin typeface="Calibri"/>
                          <a:ea typeface="Times New Roman"/>
                          <a:cs typeface="Arial"/>
                        </a:rPr>
                        <a:t>50,00</a:t>
                      </a:r>
                      <a:endParaRPr lang="pl-PL" sz="1100" b="0" dirty="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100" b="0" kern="1200" dirty="0">
                          <a:solidFill>
                            <a:srgbClr val="000000"/>
                          </a:solidFill>
                          <a:effectLst/>
                          <a:latin typeface="Calibri"/>
                          <a:ea typeface="Times New Roman"/>
                          <a:cs typeface="Arial"/>
                        </a:rPr>
                        <a:t>200,00</a:t>
                      </a:r>
                      <a:endParaRPr lang="pl-PL" sz="1100" b="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97069">
                <a:tc>
                  <a:txBody>
                    <a:bodyPr/>
                    <a:lstStyle/>
                    <a:p>
                      <a:pPr algn="ctr" fontAlgn="b">
                        <a:lnSpc>
                          <a:spcPts val="1540"/>
                        </a:lnSpc>
                        <a:spcAft>
                          <a:spcPts val="0"/>
                        </a:spcAft>
                      </a:pPr>
                      <a:r>
                        <a:rPr lang="pl-PL" sz="1100" kern="1200">
                          <a:solidFill>
                            <a:srgbClr val="000000"/>
                          </a:solidFill>
                          <a:effectLst/>
                          <a:latin typeface="Calibri"/>
                          <a:ea typeface="Times New Roman"/>
                          <a:cs typeface="Arial"/>
                        </a:rPr>
                        <a:t>1500 l</a:t>
                      </a:r>
                      <a:endParaRPr lang="pl-PL" sz="110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540"/>
                        </a:lnSpc>
                        <a:spcAft>
                          <a:spcPts val="0"/>
                        </a:spcAft>
                      </a:pPr>
                      <a:r>
                        <a:rPr lang="pl-PL" sz="1200" kern="1200" dirty="0">
                          <a:solidFill>
                            <a:srgbClr val="000000"/>
                          </a:solidFill>
                          <a:effectLst/>
                          <a:latin typeface="Calibri"/>
                          <a:ea typeface="Times New Roman"/>
                          <a:cs typeface="Arial"/>
                        </a:rPr>
                        <a:t>70,00</a:t>
                      </a:r>
                      <a:endParaRPr lang="pl-PL" sz="1100" dirty="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100" kern="1200" dirty="0">
                          <a:solidFill>
                            <a:srgbClr val="000000"/>
                          </a:solidFill>
                          <a:effectLst/>
                          <a:latin typeface="Calibri"/>
                          <a:ea typeface="Times New Roman"/>
                          <a:cs typeface="Arial"/>
                        </a:rPr>
                        <a:t>350,00</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97069">
                <a:tc>
                  <a:txBody>
                    <a:bodyPr/>
                    <a:lstStyle/>
                    <a:p>
                      <a:pPr algn="ctr" fontAlgn="b">
                        <a:lnSpc>
                          <a:spcPts val="1540"/>
                        </a:lnSpc>
                        <a:spcAft>
                          <a:spcPts val="0"/>
                        </a:spcAft>
                      </a:pPr>
                      <a:r>
                        <a:rPr lang="pl-PL" sz="1100" kern="1200" dirty="0">
                          <a:solidFill>
                            <a:srgbClr val="000000"/>
                          </a:solidFill>
                          <a:effectLst/>
                          <a:latin typeface="Calibri"/>
                          <a:ea typeface="Times New Roman"/>
                          <a:cs typeface="Arial"/>
                        </a:rPr>
                        <a:t>2,5 m </a:t>
                      </a:r>
                      <a:r>
                        <a:rPr lang="pl-PL" sz="1100" kern="1200" baseline="30000" dirty="0">
                          <a:solidFill>
                            <a:srgbClr val="000000"/>
                          </a:solidFill>
                          <a:effectLst/>
                          <a:latin typeface="Calibri"/>
                          <a:ea typeface="Times New Roman"/>
                          <a:cs typeface="Arial"/>
                        </a:rPr>
                        <a:t>3</a:t>
                      </a:r>
                      <a:r>
                        <a:rPr lang="pl-PL" sz="1100" kern="1200" dirty="0">
                          <a:solidFill>
                            <a:srgbClr val="000000"/>
                          </a:solidFill>
                          <a:effectLst/>
                          <a:latin typeface="Calibri"/>
                          <a:ea typeface="Times New Roman"/>
                          <a:cs typeface="Arial"/>
                        </a:rPr>
                        <a:t> </a:t>
                      </a:r>
                      <a:endParaRPr lang="pl-PL" sz="1100" dirty="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540"/>
                        </a:lnSpc>
                        <a:spcAft>
                          <a:spcPts val="0"/>
                        </a:spcAft>
                      </a:pPr>
                      <a:r>
                        <a:rPr lang="pl-PL" sz="1200" kern="1200" dirty="0">
                          <a:solidFill>
                            <a:srgbClr val="000000"/>
                          </a:solidFill>
                          <a:effectLst/>
                          <a:latin typeface="Calibri"/>
                          <a:ea typeface="Calibri"/>
                          <a:cs typeface="Arial"/>
                        </a:rPr>
                        <a:t>120,00</a:t>
                      </a:r>
                      <a:endParaRPr lang="pl-PL" sz="1100" dirty="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100" kern="1200" dirty="0">
                          <a:solidFill>
                            <a:srgbClr val="000000"/>
                          </a:solidFill>
                          <a:effectLst/>
                          <a:latin typeface="Calibri"/>
                          <a:ea typeface="Calibri"/>
                          <a:cs typeface="Arial"/>
                        </a:rPr>
                        <a:t>480,00</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97069">
                <a:tc>
                  <a:txBody>
                    <a:bodyPr/>
                    <a:lstStyle/>
                    <a:p>
                      <a:pPr algn="ctr" fontAlgn="b">
                        <a:lnSpc>
                          <a:spcPts val="1540"/>
                        </a:lnSpc>
                        <a:spcAft>
                          <a:spcPts val="0"/>
                        </a:spcAft>
                      </a:pPr>
                      <a:r>
                        <a:rPr lang="pl-PL" sz="1100" kern="1200" dirty="0">
                          <a:solidFill>
                            <a:srgbClr val="000000"/>
                          </a:solidFill>
                          <a:effectLst/>
                          <a:latin typeface="Calibri"/>
                          <a:ea typeface="Times New Roman"/>
                          <a:cs typeface="Arial"/>
                        </a:rPr>
                        <a:t>5,5 m </a:t>
                      </a:r>
                      <a:r>
                        <a:rPr lang="pl-PL" sz="1100" kern="1200" baseline="30000" dirty="0">
                          <a:solidFill>
                            <a:srgbClr val="000000"/>
                          </a:solidFill>
                          <a:effectLst/>
                          <a:latin typeface="Calibri"/>
                          <a:ea typeface="Times New Roman"/>
                          <a:cs typeface="Arial"/>
                        </a:rPr>
                        <a:t>3</a:t>
                      </a:r>
                      <a:endParaRPr lang="pl-PL" sz="1100" dirty="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540"/>
                        </a:lnSpc>
                        <a:spcAft>
                          <a:spcPts val="0"/>
                        </a:spcAft>
                      </a:pPr>
                      <a:r>
                        <a:rPr lang="pl-PL" sz="1200" kern="1200" dirty="0">
                          <a:solidFill>
                            <a:srgbClr val="000000"/>
                          </a:solidFill>
                          <a:effectLst/>
                          <a:latin typeface="Calibri"/>
                          <a:ea typeface="Calibri"/>
                          <a:cs typeface="Arial"/>
                        </a:rPr>
                        <a:t>250</a:t>
                      </a:r>
                      <a:r>
                        <a:rPr lang="pl-PL" sz="1200" kern="1200" baseline="0" dirty="0">
                          <a:solidFill>
                            <a:srgbClr val="000000"/>
                          </a:solidFill>
                          <a:effectLst/>
                          <a:latin typeface="Calibri"/>
                          <a:ea typeface="Calibri"/>
                          <a:cs typeface="Arial"/>
                        </a:rPr>
                        <a:t>,00</a:t>
                      </a:r>
                      <a:endParaRPr lang="pl-PL" sz="1100" dirty="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100" kern="1200" dirty="0">
                          <a:solidFill>
                            <a:srgbClr val="000000"/>
                          </a:solidFill>
                          <a:effectLst/>
                          <a:latin typeface="Calibri"/>
                          <a:ea typeface="Calibri"/>
                          <a:cs typeface="Arial"/>
                        </a:rPr>
                        <a:t>1000,00</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97069">
                <a:tc>
                  <a:txBody>
                    <a:bodyPr/>
                    <a:lstStyle/>
                    <a:p>
                      <a:pPr algn="ctr" fontAlgn="b">
                        <a:lnSpc>
                          <a:spcPts val="1540"/>
                        </a:lnSpc>
                        <a:spcAft>
                          <a:spcPts val="0"/>
                        </a:spcAft>
                      </a:pPr>
                      <a:r>
                        <a:rPr lang="pl-PL" sz="1100" kern="1200" dirty="0">
                          <a:solidFill>
                            <a:srgbClr val="000000"/>
                          </a:solidFill>
                          <a:effectLst/>
                          <a:latin typeface="Calibri"/>
                          <a:ea typeface="Times New Roman"/>
                          <a:cs typeface="Arial"/>
                        </a:rPr>
                        <a:t>7 m </a:t>
                      </a:r>
                      <a:r>
                        <a:rPr lang="pl-PL" sz="1100" kern="1200" baseline="30000" dirty="0">
                          <a:solidFill>
                            <a:srgbClr val="000000"/>
                          </a:solidFill>
                          <a:effectLst/>
                          <a:latin typeface="Calibri"/>
                          <a:ea typeface="Times New Roman"/>
                          <a:cs typeface="Arial"/>
                        </a:rPr>
                        <a:t>3</a:t>
                      </a:r>
                      <a:endParaRPr lang="pl-PL" sz="1100" dirty="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200" kern="1200" dirty="0">
                          <a:solidFill>
                            <a:srgbClr val="000000"/>
                          </a:solidFill>
                          <a:effectLst/>
                          <a:latin typeface="Calibri"/>
                          <a:ea typeface="Calibri"/>
                          <a:cs typeface="Arial"/>
                        </a:rPr>
                        <a:t>330,00</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100" kern="1200" dirty="0">
                          <a:solidFill>
                            <a:srgbClr val="000000"/>
                          </a:solidFill>
                          <a:effectLst/>
                          <a:latin typeface="Calibri"/>
                          <a:ea typeface="Calibri"/>
                          <a:cs typeface="Arial"/>
                        </a:rPr>
                        <a:t>1320,00</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97069">
                <a:tc>
                  <a:txBody>
                    <a:bodyPr/>
                    <a:lstStyle/>
                    <a:p>
                      <a:pPr algn="ctr" fontAlgn="b">
                        <a:lnSpc>
                          <a:spcPts val="1540"/>
                        </a:lnSpc>
                        <a:spcAft>
                          <a:spcPts val="0"/>
                        </a:spcAft>
                      </a:pPr>
                      <a:r>
                        <a:rPr lang="pl-PL" sz="1100" kern="1200" dirty="0">
                          <a:solidFill>
                            <a:srgbClr val="000000"/>
                          </a:solidFill>
                          <a:effectLst/>
                          <a:latin typeface="Calibri"/>
                          <a:ea typeface="Times New Roman"/>
                          <a:cs typeface="Arial"/>
                        </a:rPr>
                        <a:t>10 m </a:t>
                      </a:r>
                      <a:r>
                        <a:rPr lang="pl-PL" sz="1100" kern="1200" baseline="30000" dirty="0">
                          <a:solidFill>
                            <a:srgbClr val="000000"/>
                          </a:solidFill>
                          <a:effectLst/>
                          <a:latin typeface="Calibri"/>
                          <a:ea typeface="Times New Roman"/>
                          <a:cs typeface="Arial"/>
                        </a:rPr>
                        <a:t>3</a:t>
                      </a:r>
                      <a:endParaRPr lang="pl-PL" sz="1100" dirty="0">
                        <a:effectLst/>
                        <a:latin typeface="Calibri"/>
                        <a:ea typeface="Calibri"/>
                        <a:cs typeface="Times New Roman"/>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200" kern="1200" dirty="0">
                          <a:solidFill>
                            <a:srgbClr val="000000"/>
                          </a:solidFill>
                          <a:effectLst/>
                          <a:latin typeface="Calibri"/>
                          <a:ea typeface="Calibri"/>
                          <a:cs typeface="Arial"/>
                        </a:rPr>
                        <a:t>450,00</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540"/>
                        </a:lnSpc>
                        <a:spcAft>
                          <a:spcPts val="0"/>
                        </a:spcAft>
                      </a:pPr>
                      <a:r>
                        <a:rPr lang="pl-PL" sz="1100" kern="1200" dirty="0">
                          <a:solidFill>
                            <a:srgbClr val="000000"/>
                          </a:solidFill>
                          <a:effectLst/>
                          <a:latin typeface="Calibri"/>
                          <a:ea typeface="Times New Roman"/>
                          <a:cs typeface="Arial"/>
                        </a:rPr>
                        <a:t>1800,00</a:t>
                      </a:r>
                      <a:endParaRPr lang="pl-PL" sz="1100" dirty="0">
                        <a:effectLst/>
                        <a:latin typeface="Calibri"/>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pic>
        <p:nvPicPr>
          <p:cNvPr id="6" name="Picture 2" descr="C:\Users\dubiel\Desktop\Nowy folder\pieniądze .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2320" y="548680"/>
            <a:ext cx="1368152" cy="9103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64C5F6A5-7607-4814-A690-7D2C2A34A3BA}"/>
              </a:ext>
            </a:extLst>
          </p:cNvPr>
          <p:cNvPicPr>
            <a:picLocks noChangeAspect="1"/>
          </p:cNvPicPr>
          <p:nvPr/>
        </p:nvPicPr>
        <p:blipFill>
          <a:blip r:embed="rId4"/>
          <a:srcRect/>
          <a:stretch>
            <a:fillRect/>
          </a:stretch>
        </p:blipFill>
        <p:spPr>
          <a:xfrm>
            <a:off x="7786008" y="6042784"/>
            <a:ext cx="972800" cy="689069"/>
          </a:xfrm>
          <a:prstGeom prst="rect">
            <a:avLst/>
          </a:prstGeom>
          <a:noFill/>
          <a:ln>
            <a:noFill/>
          </a:ln>
        </p:spPr>
      </p:pic>
    </p:spTree>
    <p:extLst>
      <p:ext uri="{BB962C8B-B14F-4D97-AF65-F5344CB8AC3E}">
        <p14:creationId xmlns:p14="http://schemas.microsoft.com/office/powerpoint/2010/main" val="59315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pPr/>
              <a:t>7</a:t>
            </a:fld>
            <a:endParaRPr lang="pl-PL" dirty="0"/>
          </a:p>
        </p:txBody>
      </p:sp>
      <p:sp>
        <p:nvSpPr>
          <p:cNvPr id="2" name="Tytuł 1"/>
          <p:cNvSpPr>
            <a:spLocks noGrp="1"/>
          </p:cNvSpPr>
          <p:nvPr>
            <p:ph type="title"/>
          </p:nvPr>
        </p:nvSpPr>
        <p:spPr>
          <a:xfrm>
            <a:off x="822960" y="365760"/>
            <a:ext cx="7520940" cy="542960"/>
          </a:xfrm>
        </p:spPr>
        <p:txBody>
          <a:bodyPr>
            <a:normAutofit/>
          </a:bodyPr>
          <a:lstStyle/>
          <a:p>
            <a:pPr marL="0" indent="0" algn="ctr">
              <a:buNone/>
            </a:pPr>
            <a:r>
              <a:rPr lang="pl-PL" sz="2000" dirty="0"/>
              <a:t>Deklaracje, Gospodarstwa domowe, punkty odbioru</a:t>
            </a:r>
          </a:p>
        </p:txBody>
      </p:sp>
      <p:sp>
        <p:nvSpPr>
          <p:cNvPr id="3" name="Symbol zastępczy zawartości 2"/>
          <p:cNvSpPr>
            <a:spLocks noGrp="1"/>
          </p:cNvSpPr>
          <p:nvPr>
            <p:ph sz="quarter" idx="13"/>
          </p:nvPr>
        </p:nvSpPr>
        <p:spPr>
          <a:xfrm>
            <a:off x="827584" y="980728"/>
            <a:ext cx="7520940" cy="5760640"/>
          </a:xfrm>
        </p:spPr>
        <p:txBody>
          <a:bodyPr>
            <a:normAutofit fontScale="40000" lnSpcReduction="20000"/>
          </a:bodyPr>
          <a:lstStyle/>
          <a:p>
            <a:pPr marL="0" indent="0" algn="ctr">
              <a:buNone/>
            </a:pPr>
            <a:r>
              <a:rPr lang="pl-PL" sz="1400" dirty="0">
                <a:latin typeface="Calibri" panose="020F0502020204030204" pitchFamily="34" charset="0"/>
                <a:cs typeface="Calibri" panose="020F0502020204030204" pitchFamily="34" charset="0"/>
              </a:rPr>
              <a:t> </a:t>
            </a:r>
            <a:r>
              <a:rPr lang="pl-PL" sz="2200" dirty="0">
                <a:latin typeface="Calibri" panose="020F0502020204030204" pitchFamily="34" charset="0"/>
                <a:cs typeface="Calibri" panose="020F0502020204030204" pitchFamily="34" charset="0"/>
              </a:rPr>
              <a:t> 	</a:t>
            </a:r>
          </a:p>
          <a:p>
            <a:pPr marL="88900" indent="-88900" algn="ctr">
              <a:buNone/>
            </a:pPr>
            <a:r>
              <a:rPr lang="pl-PL" sz="2200" dirty="0">
                <a:latin typeface="Calibri" panose="020F0502020204030204" pitchFamily="34" charset="0"/>
                <a:cs typeface="Calibri" panose="020F0502020204030204" pitchFamily="34" charset="0"/>
              </a:rPr>
              <a:t>  Liczba mieszkańców objętych systemem gospodarki  odpadami na podstawie złożonych deklaracji ( stan na dzień 31.12.2022 r.) </a:t>
            </a:r>
          </a:p>
          <a:p>
            <a:pPr marL="88900" indent="-88900" algn="ctr">
              <a:buNone/>
            </a:pPr>
            <a:r>
              <a:rPr lang="pl-PL" sz="2800" b="1" dirty="0">
                <a:latin typeface="Calibri" panose="020F0502020204030204" pitchFamily="34" charset="0"/>
                <a:cs typeface="Calibri" panose="020F0502020204030204" pitchFamily="34" charset="0"/>
              </a:rPr>
              <a:t>   wynosi 11.415  dla porównania w roku 2021 wynosiła 11.111 ( dane na podstawie złożonych deklaracji ).</a:t>
            </a:r>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lgn="ctr">
              <a:buNone/>
            </a:pPr>
            <a:endParaRPr lang="pl-PL" sz="1900" dirty="0"/>
          </a:p>
          <a:p>
            <a:pPr marL="0" indent="0" algn="ctr">
              <a:buNone/>
            </a:pPr>
            <a:endParaRPr lang="pl-PL" sz="1900" dirty="0"/>
          </a:p>
          <a:p>
            <a:pPr marL="0" indent="0" algn="ctr">
              <a:buNone/>
            </a:pPr>
            <a:endParaRPr lang="pl-PL" sz="1900" dirty="0"/>
          </a:p>
          <a:p>
            <a:pPr marL="0" indent="0" algn="ctr">
              <a:buNone/>
            </a:pPr>
            <a:endParaRPr lang="pl-PL" sz="1900" dirty="0"/>
          </a:p>
          <a:p>
            <a:pPr marL="0" indent="0" algn="ctr">
              <a:buNone/>
            </a:pPr>
            <a:endParaRPr lang="pl-PL" sz="1900" dirty="0"/>
          </a:p>
          <a:p>
            <a:pPr marL="0" indent="0" algn="ctr">
              <a:buNone/>
            </a:pPr>
            <a:endParaRPr lang="pl-PL" sz="1900" dirty="0"/>
          </a:p>
          <a:p>
            <a:pPr marL="0" indent="0" algn="ctr">
              <a:buNone/>
            </a:pPr>
            <a:endParaRPr lang="pl-PL" sz="1900" dirty="0"/>
          </a:p>
          <a:p>
            <a:pPr marL="0" indent="0" algn="ctr">
              <a:buNone/>
            </a:pPr>
            <a:endParaRPr lang="pl-PL" sz="1900" dirty="0"/>
          </a:p>
          <a:p>
            <a:pPr marL="0" indent="0" algn="ctr">
              <a:buNone/>
            </a:pPr>
            <a:r>
              <a:rPr lang="pl-PL" sz="2300" dirty="0"/>
              <a:t>Liczba mieszkańców gminy Pniewy wg. stanu ewidencji ludności  </a:t>
            </a:r>
          </a:p>
          <a:p>
            <a:pPr marL="0" indent="0" algn="ctr">
              <a:buNone/>
            </a:pPr>
            <a:r>
              <a:rPr lang="pl-PL" sz="2300" dirty="0"/>
              <a:t>na dzień 31.12.2021 wyniosła 12 181 </a:t>
            </a:r>
          </a:p>
          <a:p>
            <a:pPr marL="0" indent="0" algn="ctr">
              <a:buNone/>
            </a:pPr>
            <a:r>
              <a:rPr lang="pl-PL" sz="2300" dirty="0"/>
              <a:t>na dzień 31.12.2022 wynosiła 12 090  </a:t>
            </a:r>
          </a:p>
          <a:p>
            <a:pPr marL="0" indent="0" algn="ctr">
              <a:buNone/>
            </a:pPr>
            <a:r>
              <a:rPr lang="pl-PL" sz="2300" dirty="0"/>
              <a:t>Liczba mieszkańców objętych systemem gospodarki odpadami stanowi 94,42 % </a:t>
            </a:r>
          </a:p>
          <a:p>
            <a:pPr marL="0" indent="0" algn="ctr">
              <a:buNone/>
            </a:pPr>
            <a:r>
              <a:rPr lang="pl-PL" sz="2300" dirty="0"/>
              <a:t> mieszkańców wg. stanu ewidencji </a:t>
            </a:r>
          </a:p>
          <a:p>
            <a:pPr marL="0" indent="0" algn="ctr">
              <a:buNone/>
            </a:pPr>
            <a:br>
              <a:rPr lang="pl-PL" dirty="0"/>
            </a:br>
            <a:r>
              <a:rPr lang="pl-PL" dirty="0"/>
              <a:t>	 </a:t>
            </a:r>
            <a:endParaRPr lang="pl-PL" u="sng" dirty="0"/>
          </a:p>
          <a:p>
            <a:pPr marL="0" indent="0"/>
            <a:endParaRPr lang="pl-PL" u="sng" dirty="0"/>
          </a:p>
          <a:p>
            <a:pPr marL="0" indent="0"/>
            <a:endParaRPr lang="pl-PL" dirty="0"/>
          </a:p>
          <a:p>
            <a:pPr marL="0" indent="0"/>
            <a:endParaRPr lang="pl-PL" dirty="0"/>
          </a:p>
          <a:p>
            <a:endParaRPr lang="pl-PL" dirty="0"/>
          </a:p>
        </p:txBody>
      </p:sp>
      <p:graphicFrame>
        <p:nvGraphicFramePr>
          <p:cNvPr id="5" name="Tabela 4"/>
          <p:cNvGraphicFramePr>
            <a:graphicFrameLocks noGrp="1"/>
          </p:cNvGraphicFramePr>
          <p:nvPr>
            <p:extLst>
              <p:ext uri="{D42A27DB-BD31-4B8C-83A1-F6EECF244321}">
                <p14:modId xmlns:p14="http://schemas.microsoft.com/office/powerpoint/2010/main" val="84695233"/>
              </p:ext>
            </p:extLst>
          </p:nvPr>
        </p:nvGraphicFramePr>
        <p:xfrm>
          <a:off x="1547664" y="1628800"/>
          <a:ext cx="6192688" cy="3733839"/>
        </p:xfrm>
        <a:graphic>
          <a:graphicData uri="http://schemas.openxmlformats.org/drawingml/2006/table">
            <a:tbl>
              <a:tblPr/>
              <a:tblGrid>
                <a:gridCol w="1549803">
                  <a:extLst>
                    <a:ext uri="{9D8B030D-6E8A-4147-A177-3AD203B41FA5}">
                      <a16:colId xmlns:a16="http://schemas.microsoft.com/office/drawing/2014/main" val="20000"/>
                    </a:ext>
                  </a:extLst>
                </a:gridCol>
                <a:gridCol w="1413293">
                  <a:extLst>
                    <a:ext uri="{9D8B030D-6E8A-4147-A177-3AD203B41FA5}">
                      <a16:colId xmlns:a16="http://schemas.microsoft.com/office/drawing/2014/main" val="20001"/>
                    </a:ext>
                  </a:extLst>
                </a:gridCol>
                <a:gridCol w="3229592">
                  <a:extLst>
                    <a:ext uri="{9D8B030D-6E8A-4147-A177-3AD203B41FA5}">
                      <a16:colId xmlns:a16="http://schemas.microsoft.com/office/drawing/2014/main" val="20002"/>
                    </a:ext>
                  </a:extLst>
                </a:gridCol>
              </a:tblGrid>
              <a:tr h="837650">
                <a:tc gridSpan="3">
                  <a:txBody>
                    <a:bodyPr/>
                    <a:lstStyle/>
                    <a:p>
                      <a:pPr algn="ctr" fontAlgn="ctr"/>
                      <a:endParaRPr lang="pl-PL" sz="1800" b="1" i="0" u="none" strike="noStrike" dirty="0">
                        <a:solidFill>
                          <a:srgbClr val="000000"/>
                        </a:solidFill>
                        <a:effectLst/>
                        <a:latin typeface="Calibri"/>
                      </a:endParaRPr>
                    </a:p>
                    <a:p>
                      <a:pPr algn="ctr" fontAlgn="ctr"/>
                      <a:endParaRPr lang="pl-PL" sz="1800" b="1" i="0" u="none" strike="noStrike" dirty="0">
                        <a:solidFill>
                          <a:srgbClr val="000000"/>
                        </a:solidFill>
                        <a:effectLst/>
                        <a:latin typeface="Calibri"/>
                      </a:endParaRPr>
                    </a:p>
                  </a:txBody>
                  <a:tcPr marL="7850" marR="7850" marT="78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0"/>
                  </a:ext>
                </a:extLst>
              </a:tr>
              <a:tr h="257885">
                <a:tc rowSpan="2">
                  <a:txBody>
                    <a:bodyPr/>
                    <a:lstStyle/>
                    <a:p>
                      <a:pPr algn="ctr" fontAlgn="ctr"/>
                      <a:r>
                        <a:rPr lang="pl-PL" sz="1400" b="0" i="0" u="none" strike="noStrike" dirty="0">
                          <a:solidFill>
                            <a:srgbClr val="000000"/>
                          </a:solidFill>
                          <a:effectLst/>
                          <a:latin typeface="Calibri"/>
                        </a:rPr>
                        <a:t>Rodzaj gospodarstwa</a:t>
                      </a:r>
                    </a:p>
                  </a:txBody>
                  <a:tcPr marL="7850" marR="7850" marT="78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a:r>
                        <a:rPr lang="pl-PL" dirty="0"/>
                        <a:t>Gmina Pniewy </a:t>
                      </a:r>
                    </a:p>
                  </a:txBody>
                  <a:tcPr marL="7850" marR="7850" marT="78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l-PL"/>
                    </a:p>
                  </a:txBody>
                  <a:tcPr/>
                </a:tc>
                <a:extLst>
                  <a:ext uri="{0D108BD9-81ED-4DB2-BD59-A6C34878D82A}">
                    <a16:rowId xmlns:a16="http://schemas.microsoft.com/office/drawing/2014/main" val="10001"/>
                  </a:ext>
                </a:extLst>
              </a:tr>
              <a:tr h="509059">
                <a:tc vMerge="1">
                  <a:txBody>
                    <a:bodyPr/>
                    <a:lstStyle/>
                    <a:p>
                      <a:endParaRPr lang="pl-PL"/>
                    </a:p>
                  </a:txBody>
                  <a:tcPr/>
                </a:tc>
                <a:tc>
                  <a:txBody>
                    <a:bodyPr/>
                    <a:lstStyle/>
                    <a:p>
                      <a:pPr algn="ctr" fontAlgn="ctr"/>
                      <a:r>
                        <a:rPr lang="pl-PL" sz="1400" b="0" i="0" u="none" strike="noStrike" dirty="0">
                          <a:solidFill>
                            <a:srgbClr val="000000"/>
                          </a:solidFill>
                          <a:effectLst/>
                          <a:latin typeface="Calibri"/>
                        </a:rPr>
                        <a:t>Ilość gospodarstw</a:t>
                      </a:r>
                    </a:p>
                    <a:p>
                      <a:pPr algn="ctr" fontAlgn="ctr"/>
                      <a:r>
                        <a:rPr lang="pl-PL" sz="1400" b="0" i="0" u="none" strike="noStrike" dirty="0">
                          <a:solidFill>
                            <a:srgbClr val="000000"/>
                          </a:solidFill>
                          <a:effectLst/>
                          <a:latin typeface="Calibri"/>
                        </a:rPr>
                        <a:t>2021/2022</a:t>
                      </a:r>
                    </a:p>
                  </a:txBody>
                  <a:tcPr marL="7850" marR="7850" marT="7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l-PL" sz="1400" b="0" i="0" u="none" strike="noStrike" dirty="0">
                          <a:solidFill>
                            <a:srgbClr val="000000"/>
                          </a:solidFill>
                          <a:effectLst/>
                          <a:latin typeface="Calibri"/>
                        </a:rPr>
                        <a:t>Liczba mieszkańców</a:t>
                      </a:r>
                    </a:p>
                    <a:p>
                      <a:pPr algn="ctr" fontAlgn="ctr"/>
                      <a:r>
                        <a:rPr lang="pl-PL" sz="1400" b="0" i="0" u="none" strike="noStrike" dirty="0">
                          <a:solidFill>
                            <a:srgbClr val="000000"/>
                          </a:solidFill>
                          <a:effectLst/>
                          <a:latin typeface="Calibri"/>
                        </a:rPr>
                        <a:t>2021/ 2022</a:t>
                      </a:r>
                    </a:p>
                  </a:txBody>
                  <a:tcPr marL="7850" marR="7850" marT="7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2172">
                <a:tc>
                  <a:txBody>
                    <a:bodyPr/>
                    <a:lstStyle/>
                    <a:p>
                      <a:pPr algn="ctr" fontAlgn="b"/>
                      <a:r>
                        <a:rPr lang="pl-PL" sz="1400" b="0" i="0" u="none" strike="noStrike" dirty="0">
                          <a:solidFill>
                            <a:srgbClr val="000000"/>
                          </a:solidFill>
                          <a:effectLst/>
                          <a:latin typeface="Calibri"/>
                        </a:rPr>
                        <a:t>1 Osobowe</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752/839</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752/839</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2172">
                <a:tc>
                  <a:txBody>
                    <a:bodyPr/>
                    <a:lstStyle/>
                    <a:p>
                      <a:pPr algn="ctr" fontAlgn="b"/>
                      <a:r>
                        <a:rPr lang="pl-PL" sz="1400" b="0" i="0" u="none" strike="noStrike" dirty="0">
                          <a:solidFill>
                            <a:srgbClr val="000000"/>
                          </a:solidFill>
                          <a:effectLst/>
                          <a:latin typeface="Calibri"/>
                        </a:rPr>
                        <a:t>2 Osobowe</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1080/1158</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2160/2316</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2172">
                <a:tc>
                  <a:txBody>
                    <a:bodyPr/>
                    <a:lstStyle/>
                    <a:p>
                      <a:pPr algn="ctr" fontAlgn="b"/>
                      <a:r>
                        <a:rPr lang="pl-PL" sz="1400" b="0" i="0" u="none" strike="noStrike" dirty="0">
                          <a:solidFill>
                            <a:srgbClr val="000000"/>
                          </a:solidFill>
                          <a:effectLst/>
                          <a:latin typeface="Calibri"/>
                        </a:rPr>
                        <a:t>3 Osobowe</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750/774</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2250/2322</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2172">
                <a:tc>
                  <a:txBody>
                    <a:bodyPr/>
                    <a:lstStyle/>
                    <a:p>
                      <a:pPr algn="ctr" fontAlgn="b"/>
                      <a:r>
                        <a:rPr lang="pl-PL" sz="1400" b="0" i="0" u="none" strike="noStrike">
                          <a:solidFill>
                            <a:srgbClr val="000000"/>
                          </a:solidFill>
                          <a:effectLst/>
                          <a:latin typeface="Calibri"/>
                        </a:rPr>
                        <a:t>4 Osobowe</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chemeClr val="tx1"/>
                          </a:solidFill>
                          <a:effectLst/>
                          <a:latin typeface="Calibri"/>
                        </a:rPr>
                        <a:t>586/585</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chemeClr val="tx1"/>
                          </a:solidFill>
                          <a:effectLst/>
                          <a:latin typeface="Calibri"/>
                        </a:rPr>
                        <a:t>2344/2340</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02172">
                <a:tc>
                  <a:txBody>
                    <a:bodyPr/>
                    <a:lstStyle/>
                    <a:p>
                      <a:pPr algn="ctr" fontAlgn="b"/>
                      <a:r>
                        <a:rPr lang="pl-PL" sz="1400" b="0" i="0" u="none" strike="noStrike" dirty="0">
                          <a:solidFill>
                            <a:srgbClr val="000000"/>
                          </a:solidFill>
                          <a:effectLst/>
                          <a:latin typeface="Calibri"/>
                        </a:rPr>
                        <a:t>5 Osobowe</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chemeClr val="tx1"/>
                          </a:solidFill>
                          <a:effectLst/>
                          <a:latin typeface="Calibri"/>
                        </a:rPr>
                        <a:t>271/273</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chemeClr val="tx1"/>
                          </a:solidFill>
                          <a:effectLst/>
                          <a:latin typeface="Calibri"/>
                        </a:rPr>
                        <a:t>1355/1365</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2172">
                <a:tc>
                  <a:txBody>
                    <a:bodyPr/>
                    <a:lstStyle/>
                    <a:p>
                      <a:pPr algn="ctr" fontAlgn="b"/>
                      <a:r>
                        <a:rPr lang="pl-PL" sz="1400" b="0" i="0" u="none" strike="noStrike" dirty="0">
                          <a:solidFill>
                            <a:srgbClr val="000000"/>
                          </a:solidFill>
                          <a:effectLst/>
                          <a:latin typeface="Calibri"/>
                        </a:rPr>
                        <a:t>6 Osobowe</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chemeClr val="tx1"/>
                          </a:solidFill>
                          <a:effectLst/>
                          <a:latin typeface="Calibri"/>
                        </a:rPr>
                        <a:t>99/98</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chemeClr val="tx1"/>
                          </a:solidFill>
                          <a:effectLst/>
                          <a:latin typeface="Calibri"/>
                        </a:rPr>
                        <a:t>594/588</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02172">
                <a:tc>
                  <a:txBody>
                    <a:bodyPr/>
                    <a:lstStyle/>
                    <a:p>
                      <a:pPr algn="ctr" fontAlgn="b"/>
                      <a:r>
                        <a:rPr lang="pl-PL" sz="1400" b="0" i="0" u="none" strike="noStrike" dirty="0">
                          <a:solidFill>
                            <a:srgbClr val="000000"/>
                          </a:solidFill>
                          <a:effectLst/>
                          <a:latin typeface="Calibri"/>
                        </a:rPr>
                        <a:t>7i więcej osób</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chemeClr val="tx1"/>
                          </a:solidFill>
                          <a:effectLst/>
                          <a:latin typeface="Calibri"/>
                        </a:rPr>
                        <a:t>78/47 </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chemeClr val="tx1"/>
                          </a:solidFill>
                          <a:effectLst/>
                          <a:latin typeface="Calibri"/>
                        </a:rPr>
                        <a:t>586/380</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508596">
                <a:tc>
                  <a:txBody>
                    <a:bodyPr/>
                    <a:lstStyle/>
                    <a:p>
                      <a:pPr algn="ctr" fontAlgn="b"/>
                      <a:r>
                        <a:rPr lang="pl-PL" sz="1800" b="1" i="0" u="none" strike="noStrike" dirty="0">
                          <a:solidFill>
                            <a:srgbClr val="000000"/>
                          </a:solidFill>
                          <a:effectLst/>
                          <a:latin typeface="Calibri"/>
                        </a:rPr>
                        <a:t>RAZEM:</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pl-PL" sz="1800" b="0" i="0" u="none" strike="noStrike" dirty="0">
                          <a:solidFill>
                            <a:srgbClr val="000000"/>
                          </a:solidFill>
                          <a:effectLst/>
                          <a:latin typeface="Calibri"/>
                        </a:rPr>
                        <a:t>3616/3837 gospodarstw</a:t>
                      </a:r>
                      <a:r>
                        <a:rPr lang="pl-PL" sz="1800" b="0" i="0" u="none" strike="noStrike" baseline="0" dirty="0">
                          <a:solidFill>
                            <a:srgbClr val="000000"/>
                          </a:solidFill>
                          <a:effectLst/>
                          <a:latin typeface="Calibri"/>
                        </a:rPr>
                        <a:t> </a:t>
                      </a:r>
                      <a:endParaRPr lang="pl-PL" sz="1800" b="0" i="0" u="none" strike="noStrike" dirty="0">
                        <a:solidFill>
                          <a:srgbClr val="000000"/>
                        </a:solidFill>
                        <a:effectLst/>
                        <a:latin typeface="Calibri"/>
                      </a:endParaRP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pl-PL" sz="1800" b="0" i="0" u="none" strike="noStrike" baseline="0" dirty="0">
                          <a:solidFill>
                            <a:srgbClr val="000000"/>
                          </a:solidFill>
                          <a:effectLst/>
                          <a:latin typeface="Calibri"/>
                        </a:rPr>
                        <a:t>9785/10150</a:t>
                      </a:r>
                    </a:p>
                    <a:p>
                      <a:pPr algn="ctr" fontAlgn="b"/>
                      <a:r>
                        <a:rPr lang="pl-PL" sz="1800" b="0" i="0" u="none" strike="noStrike" baseline="0" dirty="0">
                          <a:solidFill>
                            <a:srgbClr val="000000"/>
                          </a:solidFill>
                          <a:effectLst/>
                          <a:latin typeface="Calibri"/>
                        </a:rPr>
                        <a:t> mieszkańców</a:t>
                      </a:r>
                      <a:endParaRPr lang="pl-PL" sz="1800" b="0" i="0" u="none" strike="noStrike" dirty="0">
                        <a:solidFill>
                          <a:srgbClr val="000000"/>
                        </a:solidFill>
                        <a:effectLst/>
                        <a:latin typeface="Calibri"/>
                      </a:endParaRP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10"/>
                  </a:ext>
                </a:extLst>
              </a:tr>
            </a:tbl>
          </a:graphicData>
        </a:graphic>
      </p:graphicFrame>
      <p:pic>
        <p:nvPicPr>
          <p:cNvPr id="6" name="Picture 2">
            <a:extLst>
              <a:ext uri="{FF2B5EF4-FFF2-40B4-BE49-F238E27FC236}">
                <a16:creationId xmlns:a16="http://schemas.microsoft.com/office/drawing/2014/main" id="{C27D2E77-0B23-40EB-8788-083F91B5E4EF}"/>
              </a:ext>
            </a:extLst>
          </p:cNvPr>
          <p:cNvPicPr>
            <a:picLocks noChangeAspect="1"/>
          </p:cNvPicPr>
          <p:nvPr/>
        </p:nvPicPr>
        <p:blipFill>
          <a:blip r:embed="rId3"/>
          <a:srcRect/>
          <a:stretch>
            <a:fillRect/>
          </a:stretch>
        </p:blipFill>
        <p:spPr>
          <a:xfrm>
            <a:off x="7308304" y="5901396"/>
            <a:ext cx="1152128" cy="816093"/>
          </a:xfrm>
          <a:prstGeom prst="rect">
            <a:avLst/>
          </a:prstGeom>
          <a:noFill/>
          <a:ln>
            <a:noFill/>
          </a:ln>
        </p:spPr>
      </p:pic>
    </p:spTree>
    <p:extLst>
      <p:ext uri="{BB962C8B-B14F-4D97-AF65-F5344CB8AC3E}">
        <p14:creationId xmlns:p14="http://schemas.microsoft.com/office/powerpoint/2010/main" val="1279912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pPr/>
              <a:t>8</a:t>
            </a:fld>
            <a:endParaRPr lang="pl-PL" dirty="0"/>
          </a:p>
        </p:txBody>
      </p:sp>
      <p:sp>
        <p:nvSpPr>
          <p:cNvPr id="2" name="Tytuł 1"/>
          <p:cNvSpPr>
            <a:spLocks noGrp="1"/>
          </p:cNvSpPr>
          <p:nvPr>
            <p:ph type="title"/>
          </p:nvPr>
        </p:nvSpPr>
        <p:spPr>
          <a:xfrm>
            <a:off x="822960" y="365760"/>
            <a:ext cx="7520940" cy="542960"/>
          </a:xfrm>
        </p:spPr>
        <p:txBody>
          <a:bodyPr/>
          <a:lstStyle/>
          <a:p>
            <a:pPr marL="0" indent="0" algn="ctr">
              <a:buNone/>
            </a:pPr>
            <a:r>
              <a:rPr lang="pl-PL" sz="1600" dirty="0"/>
              <a:t>Deklaracje, Gospodarstwa domowe, punkty odbioru</a:t>
            </a:r>
          </a:p>
        </p:txBody>
      </p:sp>
      <p:sp>
        <p:nvSpPr>
          <p:cNvPr id="3" name="Symbol zastępczy zawartości 2"/>
          <p:cNvSpPr>
            <a:spLocks noGrp="1"/>
          </p:cNvSpPr>
          <p:nvPr>
            <p:ph sz="quarter" idx="13"/>
          </p:nvPr>
        </p:nvSpPr>
        <p:spPr>
          <a:xfrm>
            <a:off x="880882" y="836712"/>
            <a:ext cx="7520940" cy="5760640"/>
          </a:xfrm>
        </p:spPr>
        <p:txBody>
          <a:bodyPr>
            <a:normAutofit/>
          </a:bodyPr>
          <a:lstStyle/>
          <a:p>
            <a:pPr marL="0" indent="0" defTabSz="541338">
              <a:lnSpc>
                <a:spcPct val="110000"/>
              </a:lnSpc>
              <a:buNone/>
            </a:pPr>
            <a:r>
              <a:rPr lang="pl-PL" dirty="0"/>
              <a:t>      	</a:t>
            </a:r>
            <a:endParaRPr lang="pl-PL" sz="1900" dirty="0"/>
          </a:p>
          <a:p>
            <a:pPr marL="0" indent="0" defTabSz="541338">
              <a:buNone/>
            </a:pPr>
            <a:endParaRPr lang="pl-PL" sz="1900" dirty="0"/>
          </a:p>
          <a:p>
            <a:pPr marL="0" indent="0">
              <a:buNone/>
            </a:pPr>
            <a:br>
              <a:rPr lang="pl-PL" dirty="0"/>
            </a:br>
            <a:r>
              <a:rPr lang="pl-PL" dirty="0"/>
              <a:t>	 </a:t>
            </a:r>
            <a:endParaRPr lang="pl-PL" u="sng" dirty="0"/>
          </a:p>
          <a:p>
            <a:pPr marL="0" indent="0"/>
            <a:endParaRPr lang="pl-PL" u="sng" dirty="0"/>
          </a:p>
          <a:p>
            <a:pPr marL="0" indent="0"/>
            <a:endParaRPr lang="pl-PL" dirty="0"/>
          </a:p>
          <a:p>
            <a:pPr marL="0" indent="0"/>
            <a:endParaRPr lang="pl-PL" dirty="0"/>
          </a:p>
          <a:p>
            <a:endParaRPr lang="pl-PL" dirty="0"/>
          </a:p>
          <a:p>
            <a:endParaRPr lang="pl-PL" dirty="0"/>
          </a:p>
          <a:p>
            <a:endParaRPr lang="pl-PL" dirty="0"/>
          </a:p>
          <a:p>
            <a:pPr marL="114300" indent="0">
              <a:buNone/>
            </a:pPr>
            <a:endParaRPr lang="pl-PL" dirty="0"/>
          </a:p>
        </p:txBody>
      </p:sp>
      <p:graphicFrame>
        <p:nvGraphicFramePr>
          <p:cNvPr id="5" name="Tabela 4"/>
          <p:cNvGraphicFramePr>
            <a:graphicFrameLocks noGrp="1"/>
          </p:cNvGraphicFramePr>
          <p:nvPr>
            <p:extLst>
              <p:ext uri="{D42A27DB-BD31-4B8C-83A1-F6EECF244321}">
                <p14:modId xmlns:p14="http://schemas.microsoft.com/office/powerpoint/2010/main" val="1382446443"/>
              </p:ext>
            </p:extLst>
          </p:nvPr>
        </p:nvGraphicFramePr>
        <p:xfrm>
          <a:off x="1619672" y="1628800"/>
          <a:ext cx="5832648" cy="3120244"/>
        </p:xfrm>
        <a:graphic>
          <a:graphicData uri="http://schemas.openxmlformats.org/drawingml/2006/table">
            <a:tbl>
              <a:tblPr/>
              <a:tblGrid>
                <a:gridCol w="1459698">
                  <a:extLst>
                    <a:ext uri="{9D8B030D-6E8A-4147-A177-3AD203B41FA5}">
                      <a16:colId xmlns:a16="http://schemas.microsoft.com/office/drawing/2014/main" val="20000"/>
                    </a:ext>
                  </a:extLst>
                </a:gridCol>
                <a:gridCol w="1331125">
                  <a:extLst>
                    <a:ext uri="{9D8B030D-6E8A-4147-A177-3AD203B41FA5}">
                      <a16:colId xmlns:a16="http://schemas.microsoft.com/office/drawing/2014/main" val="20001"/>
                    </a:ext>
                  </a:extLst>
                </a:gridCol>
                <a:gridCol w="3041825">
                  <a:extLst>
                    <a:ext uri="{9D8B030D-6E8A-4147-A177-3AD203B41FA5}">
                      <a16:colId xmlns:a16="http://schemas.microsoft.com/office/drawing/2014/main" val="20002"/>
                    </a:ext>
                  </a:extLst>
                </a:gridCol>
              </a:tblGrid>
              <a:tr h="360040">
                <a:tc gridSpan="3">
                  <a:txBody>
                    <a:bodyPr/>
                    <a:lstStyle/>
                    <a:p>
                      <a:pPr algn="ctr" fontAlgn="ctr"/>
                      <a:r>
                        <a:rPr lang="pl-PL" sz="1800" b="1" i="0" u="none" strike="noStrike" dirty="0">
                          <a:solidFill>
                            <a:srgbClr val="000000"/>
                          </a:solidFill>
                          <a:effectLst/>
                          <a:latin typeface="Calibri"/>
                        </a:rPr>
                        <a:t>NIERUCHOMOŚCI</a:t>
                      </a:r>
                      <a:r>
                        <a:rPr lang="pl-PL" sz="1800" b="1" i="0" u="none" strike="noStrike" baseline="0" dirty="0">
                          <a:solidFill>
                            <a:srgbClr val="000000"/>
                          </a:solidFill>
                          <a:effectLst/>
                          <a:latin typeface="Calibri"/>
                        </a:rPr>
                        <a:t> ZAMIESZKAŁE NA KTÓRYCH ODPADY BIO SĄ KOMPOSTOWANE </a:t>
                      </a:r>
                      <a:endParaRPr lang="pl-PL" sz="1800" b="1" i="0" u="none" strike="noStrike" dirty="0">
                        <a:solidFill>
                          <a:srgbClr val="000000"/>
                        </a:solidFill>
                        <a:effectLst/>
                        <a:latin typeface="Calibri"/>
                      </a:endParaRPr>
                    </a:p>
                  </a:txBody>
                  <a:tcPr marL="7850" marR="7850" marT="78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0"/>
                  </a:ext>
                </a:extLst>
              </a:tr>
              <a:tr h="243510">
                <a:tc rowSpan="2">
                  <a:txBody>
                    <a:bodyPr/>
                    <a:lstStyle/>
                    <a:p>
                      <a:pPr algn="ctr" fontAlgn="ctr"/>
                      <a:r>
                        <a:rPr lang="pl-PL" sz="1400" b="0" i="0" u="none" strike="noStrike" dirty="0">
                          <a:solidFill>
                            <a:srgbClr val="000000"/>
                          </a:solidFill>
                          <a:effectLst/>
                          <a:latin typeface="Calibri"/>
                        </a:rPr>
                        <a:t>Rodzaj gospodarstwa</a:t>
                      </a:r>
                    </a:p>
                  </a:txBody>
                  <a:tcPr marL="7850" marR="7850" marT="78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a:r>
                        <a:rPr lang="pl-PL" dirty="0"/>
                        <a:t>Gmina Pniewy </a:t>
                      </a:r>
                    </a:p>
                  </a:txBody>
                  <a:tcPr marL="7850" marR="7850" marT="78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l-PL"/>
                    </a:p>
                  </a:txBody>
                  <a:tcPr/>
                </a:tc>
                <a:extLst>
                  <a:ext uri="{0D108BD9-81ED-4DB2-BD59-A6C34878D82A}">
                    <a16:rowId xmlns:a16="http://schemas.microsoft.com/office/drawing/2014/main" val="10001"/>
                  </a:ext>
                </a:extLst>
              </a:tr>
              <a:tr h="450944">
                <a:tc vMerge="1">
                  <a:txBody>
                    <a:bodyPr/>
                    <a:lstStyle/>
                    <a:p>
                      <a:endParaRPr lang="pl-PL"/>
                    </a:p>
                  </a:txBody>
                  <a:tcPr/>
                </a:tc>
                <a:tc>
                  <a:txBody>
                    <a:bodyPr/>
                    <a:lstStyle/>
                    <a:p>
                      <a:pPr algn="ctr" fontAlgn="ctr"/>
                      <a:r>
                        <a:rPr lang="pl-PL" sz="1400" b="0" i="0" u="none" strike="noStrike" dirty="0">
                          <a:solidFill>
                            <a:srgbClr val="000000"/>
                          </a:solidFill>
                          <a:effectLst/>
                          <a:latin typeface="Calibri"/>
                        </a:rPr>
                        <a:t>Ilość gospodarstw</a:t>
                      </a:r>
                    </a:p>
                    <a:p>
                      <a:pPr algn="ctr" fontAlgn="ctr"/>
                      <a:r>
                        <a:rPr lang="pl-PL" sz="1400" b="0" i="0" u="none" strike="noStrike" dirty="0">
                          <a:solidFill>
                            <a:srgbClr val="000000"/>
                          </a:solidFill>
                          <a:effectLst/>
                          <a:latin typeface="Calibri"/>
                        </a:rPr>
                        <a:t>2021/2022</a:t>
                      </a:r>
                    </a:p>
                  </a:txBody>
                  <a:tcPr marL="7850" marR="7850" marT="7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l-PL" sz="1400" b="0" i="0" u="none" strike="noStrike" dirty="0">
                          <a:solidFill>
                            <a:srgbClr val="000000"/>
                          </a:solidFill>
                          <a:effectLst/>
                          <a:latin typeface="Calibri"/>
                        </a:rPr>
                        <a:t>Liczba mieszkańców</a:t>
                      </a:r>
                    </a:p>
                    <a:p>
                      <a:pPr algn="ctr" fontAlgn="ctr"/>
                      <a:r>
                        <a:rPr lang="pl-PL" sz="1400" b="0" i="0" u="none" strike="noStrike" dirty="0">
                          <a:solidFill>
                            <a:srgbClr val="000000"/>
                          </a:solidFill>
                          <a:effectLst/>
                          <a:latin typeface="Calibri"/>
                        </a:rPr>
                        <a:t>2021/2022</a:t>
                      </a:r>
                    </a:p>
                  </a:txBody>
                  <a:tcPr marL="7850" marR="7850" marT="7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18318">
                <a:tc>
                  <a:txBody>
                    <a:bodyPr/>
                    <a:lstStyle/>
                    <a:p>
                      <a:pPr algn="ctr" fontAlgn="b"/>
                      <a:r>
                        <a:rPr lang="pl-PL" sz="1400" b="0" i="0" u="none" strike="noStrike" dirty="0">
                          <a:solidFill>
                            <a:srgbClr val="000000"/>
                          </a:solidFill>
                          <a:effectLst/>
                          <a:latin typeface="Calibri"/>
                        </a:rPr>
                        <a:t>1 Osobowe</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40/41</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40/41</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18318">
                <a:tc>
                  <a:txBody>
                    <a:bodyPr/>
                    <a:lstStyle/>
                    <a:p>
                      <a:pPr algn="ctr" fontAlgn="b"/>
                      <a:r>
                        <a:rPr lang="pl-PL" sz="1400" b="0" i="0" u="none" strike="noStrike" dirty="0">
                          <a:solidFill>
                            <a:srgbClr val="000000"/>
                          </a:solidFill>
                          <a:effectLst/>
                          <a:latin typeface="Calibri"/>
                        </a:rPr>
                        <a:t>2 Osobowe</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60/69</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120/138</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18318">
                <a:tc>
                  <a:txBody>
                    <a:bodyPr/>
                    <a:lstStyle/>
                    <a:p>
                      <a:pPr algn="ctr" fontAlgn="b"/>
                      <a:r>
                        <a:rPr lang="pl-PL" sz="1400" b="0" i="0" u="none" strike="noStrike">
                          <a:solidFill>
                            <a:srgbClr val="000000"/>
                          </a:solidFill>
                          <a:effectLst/>
                          <a:latin typeface="Calibri"/>
                        </a:rPr>
                        <a:t>3 Osobowe</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73/79</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219/237</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18318">
                <a:tc>
                  <a:txBody>
                    <a:bodyPr/>
                    <a:lstStyle/>
                    <a:p>
                      <a:pPr algn="ctr" fontAlgn="b"/>
                      <a:r>
                        <a:rPr lang="pl-PL" sz="1400" b="0" i="0" u="none" strike="noStrike">
                          <a:solidFill>
                            <a:srgbClr val="000000"/>
                          </a:solidFill>
                          <a:effectLst/>
                          <a:latin typeface="Calibri"/>
                        </a:rPr>
                        <a:t>4 Osobowe</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64/67</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256/268</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18318">
                <a:tc>
                  <a:txBody>
                    <a:bodyPr/>
                    <a:lstStyle/>
                    <a:p>
                      <a:pPr algn="ctr" fontAlgn="b"/>
                      <a:r>
                        <a:rPr lang="pl-PL" sz="1400" b="0" i="0" u="none" strike="noStrike" dirty="0">
                          <a:solidFill>
                            <a:srgbClr val="000000"/>
                          </a:solidFill>
                          <a:effectLst/>
                          <a:latin typeface="Calibri"/>
                        </a:rPr>
                        <a:t>5 Osobowe</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40/42</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200/210</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18318">
                <a:tc>
                  <a:txBody>
                    <a:bodyPr/>
                    <a:lstStyle/>
                    <a:p>
                      <a:pPr algn="ctr" fontAlgn="b"/>
                      <a:r>
                        <a:rPr lang="pl-PL" sz="1400" b="0" i="0" u="none" strike="noStrike" dirty="0">
                          <a:solidFill>
                            <a:srgbClr val="000000"/>
                          </a:solidFill>
                          <a:effectLst/>
                          <a:latin typeface="Calibri"/>
                        </a:rPr>
                        <a:t>6 Osobowe</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38/35</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228/210</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18318">
                <a:tc>
                  <a:txBody>
                    <a:bodyPr/>
                    <a:lstStyle/>
                    <a:p>
                      <a:pPr algn="ctr" fontAlgn="b"/>
                      <a:r>
                        <a:rPr lang="pl-PL" sz="1400" b="0" i="0" u="none" strike="noStrike" dirty="0">
                          <a:solidFill>
                            <a:srgbClr val="000000"/>
                          </a:solidFill>
                          <a:effectLst/>
                          <a:latin typeface="Calibri"/>
                        </a:rPr>
                        <a:t>7i więcej osób</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1/23</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7/161</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78481">
                <a:tc>
                  <a:txBody>
                    <a:bodyPr/>
                    <a:lstStyle/>
                    <a:p>
                      <a:pPr algn="ctr" fontAlgn="b"/>
                      <a:r>
                        <a:rPr lang="pl-PL" sz="1800" b="1" i="0" u="none" strike="noStrike" dirty="0">
                          <a:solidFill>
                            <a:srgbClr val="000000"/>
                          </a:solidFill>
                          <a:effectLst/>
                          <a:latin typeface="Calibri"/>
                        </a:rPr>
                        <a:t>RAZEM:</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pl-PL" sz="1800" b="1" i="0" u="none" strike="noStrike" dirty="0">
                          <a:solidFill>
                            <a:srgbClr val="000000"/>
                          </a:solidFill>
                          <a:effectLst/>
                          <a:latin typeface="Calibri"/>
                        </a:rPr>
                        <a:t>325/316</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pl-PL" sz="1800" b="1" i="0" u="none" strike="noStrike" baseline="0" dirty="0">
                          <a:solidFill>
                            <a:srgbClr val="000000"/>
                          </a:solidFill>
                          <a:effectLst/>
                          <a:latin typeface="Calibri"/>
                        </a:rPr>
                        <a:t>1297/1265</a:t>
                      </a:r>
                      <a:endParaRPr lang="pl-PL" sz="1800" b="1" i="0" u="none" strike="noStrike" dirty="0">
                        <a:solidFill>
                          <a:srgbClr val="000000"/>
                        </a:solidFill>
                        <a:effectLst/>
                        <a:latin typeface="Calibri"/>
                      </a:endParaRP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10"/>
                  </a:ext>
                </a:extLst>
              </a:tr>
            </a:tbl>
          </a:graphicData>
        </a:graphic>
      </p:graphicFrame>
      <p:pic>
        <p:nvPicPr>
          <p:cNvPr id="6" name="Picture 2">
            <a:extLst>
              <a:ext uri="{FF2B5EF4-FFF2-40B4-BE49-F238E27FC236}">
                <a16:creationId xmlns:a16="http://schemas.microsoft.com/office/drawing/2014/main" id="{2E951908-79CD-4E99-8B3F-7C3B1CCDAF69}"/>
              </a:ext>
            </a:extLst>
          </p:cNvPr>
          <p:cNvPicPr>
            <a:picLocks noChangeAspect="1"/>
          </p:cNvPicPr>
          <p:nvPr/>
        </p:nvPicPr>
        <p:blipFill>
          <a:blip r:embed="rId3"/>
          <a:srcRect/>
          <a:stretch>
            <a:fillRect/>
          </a:stretch>
        </p:blipFill>
        <p:spPr>
          <a:xfrm>
            <a:off x="7415624" y="5946715"/>
            <a:ext cx="1152128" cy="816093"/>
          </a:xfrm>
          <a:prstGeom prst="rect">
            <a:avLst/>
          </a:prstGeom>
          <a:noFill/>
          <a:ln>
            <a:noFill/>
          </a:ln>
        </p:spPr>
      </p:pic>
    </p:spTree>
    <p:extLst>
      <p:ext uri="{BB962C8B-B14F-4D97-AF65-F5344CB8AC3E}">
        <p14:creationId xmlns:p14="http://schemas.microsoft.com/office/powerpoint/2010/main" val="1635493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pPr/>
              <a:t>9</a:t>
            </a:fld>
            <a:endParaRPr lang="pl-PL" dirty="0"/>
          </a:p>
        </p:txBody>
      </p:sp>
      <p:sp>
        <p:nvSpPr>
          <p:cNvPr id="2" name="Tytuł 1"/>
          <p:cNvSpPr>
            <a:spLocks noGrp="1"/>
          </p:cNvSpPr>
          <p:nvPr>
            <p:ph type="title"/>
          </p:nvPr>
        </p:nvSpPr>
        <p:spPr>
          <a:xfrm>
            <a:off x="822960" y="365760"/>
            <a:ext cx="7520940" cy="542960"/>
          </a:xfrm>
        </p:spPr>
        <p:txBody>
          <a:bodyPr>
            <a:noAutofit/>
          </a:bodyPr>
          <a:lstStyle/>
          <a:p>
            <a:pPr marL="0" indent="0" algn="ctr">
              <a:buNone/>
            </a:pPr>
            <a:br>
              <a:rPr lang="pl-PL" sz="2000" dirty="0"/>
            </a:br>
            <a:r>
              <a:rPr lang="pl-PL" sz="2000" dirty="0"/>
              <a:t>Deklaracje, Gospodarstwa domowe, punkty odbioru</a:t>
            </a:r>
            <a:br>
              <a:rPr lang="pl-PL" sz="2000" dirty="0"/>
            </a:br>
            <a:endParaRPr lang="pl-PL" sz="2000" dirty="0"/>
          </a:p>
        </p:txBody>
      </p:sp>
      <p:sp>
        <p:nvSpPr>
          <p:cNvPr id="3" name="Symbol zastępczy zawartości 2"/>
          <p:cNvSpPr>
            <a:spLocks noGrp="1"/>
          </p:cNvSpPr>
          <p:nvPr>
            <p:ph sz="quarter" idx="13"/>
          </p:nvPr>
        </p:nvSpPr>
        <p:spPr>
          <a:xfrm>
            <a:off x="880882" y="836712"/>
            <a:ext cx="7520940" cy="5760640"/>
          </a:xfrm>
        </p:spPr>
        <p:txBody>
          <a:bodyPr>
            <a:normAutofit/>
          </a:bodyPr>
          <a:lstStyle/>
          <a:p>
            <a:pPr marL="0" indent="0" defTabSz="541338">
              <a:buNone/>
            </a:pPr>
            <a:r>
              <a:rPr lang="pl-PL" dirty="0"/>
              <a:t>	</a:t>
            </a:r>
          </a:p>
          <a:p>
            <a:pPr marL="0" indent="0" defTabSz="541338">
              <a:buNone/>
            </a:pPr>
            <a:r>
              <a:rPr lang="pl-PL" sz="2100" dirty="0"/>
              <a:t>	</a:t>
            </a:r>
          </a:p>
          <a:p>
            <a:pPr marL="0" indent="0" defTabSz="541338">
              <a:buNone/>
            </a:pPr>
            <a:r>
              <a:rPr lang="pl-PL" sz="2100" dirty="0"/>
              <a:t>	</a:t>
            </a:r>
            <a:br>
              <a:rPr lang="pl-PL" dirty="0"/>
            </a:br>
            <a:r>
              <a:rPr lang="pl-PL" dirty="0"/>
              <a:t>	 </a:t>
            </a:r>
            <a:endParaRPr lang="pl-PL" u="sng" dirty="0"/>
          </a:p>
          <a:p>
            <a:pPr marL="0" indent="0"/>
            <a:endParaRPr lang="pl-PL" u="sng" dirty="0"/>
          </a:p>
          <a:p>
            <a:pPr marL="0" indent="0"/>
            <a:endParaRPr lang="pl-PL" dirty="0"/>
          </a:p>
          <a:p>
            <a:pPr marL="0" indent="0"/>
            <a:endParaRPr lang="pl-PL" dirty="0"/>
          </a:p>
          <a:p>
            <a:endParaRPr lang="pl-PL" dirty="0"/>
          </a:p>
        </p:txBody>
      </p:sp>
      <p:graphicFrame>
        <p:nvGraphicFramePr>
          <p:cNvPr id="5" name="Tabela 4"/>
          <p:cNvGraphicFramePr>
            <a:graphicFrameLocks noGrp="1"/>
          </p:cNvGraphicFramePr>
          <p:nvPr>
            <p:extLst>
              <p:ext uri="{D42A27DB-BD31-4B8C-83A1-F6EECF244321}">
                <p14:modId xmlns:p14="http://schemas.microsoft.com/office/powerpoint/2010/main" val="3623435894"/>
              </p:ext>
            </p:extLst>
          </p:nvPr>
        </p:nvGraphicFramePr>
        <p:xfrm>
          <a:off x="1763688" y="2060848"/>
          <a:ext cx="5832648" cy="2419164"/>
        </p:xfrm>
        <a:graphic>
          <a:graphicData uri="http://schemas.openxmlformats.org/drawingml/2006/table">
            <a:tbl>
              <a:tblPr/>
              <a:tblGrid>
                <a:gridCol w="1459698">
                  <a:extLst>
                    <a:ext uri="{9D8B030D-6E8A-4147-A177-3AD203B41FA5}">
                      <a16:colId xmlns:a16="http://schemas.microsoft.com/office/drawing/2014/main" val="20000"/>
                    </a:ext>
                  </a:extLst>
                </a:gridCol>
                <a:gridCol w="1331125">
                  <a:extLst>
                    <a:ext uri="{9D8B030D-6E8A-4147-A177-3AD203B41FA5}">
                      <a16:colId xmlns:a16="http://schemas.microsoft.com/office/drawing/2014/main" val="20001"/>
                    </a:ext>
                  </a:extLst>
                </a:gridCol>
                <a:gridCol w="1439889">
                  <a:extLst>
                    <a:ext uri="{9D8B030D-6E8A-4147-A177-3AD203B41FA5}">
                      <a16:colId xmlns:a16="http://schemas.microsoft.com/office/drawing/2014/main" val="20002"/>
                    </a:ext>
                  </a:extLst>
                </a:gridCol>
                <a:gridCol w="1601936">
                  <a:extLst>
                    <a:ext uri="{9D8B030D-6E8A-4147-A177-3AD203B41FA5}">
                      <a16:colId xmlns:a16="http://schemas.microsoft.com/office/drawing/2014/main" val="20003"/>
                    </a:ext>
                  </a:extLst>
                </a:gridCol>
              </a:tblGrid>
              <a:tr h="360040">
                <a:tc gridSpan="4">
                  <a:txBody>
                    <a:bodyPr/>
                    <a:lstStyle/>
                    <a:p>
                      <a:pPr algn="ctr" fontAlgn="ctr"/>
                      <a:r>
                        <a:rPr lang="pl-PL" sz="1800" b="1" i="0" u="none" strike="noStrike" dirty="0">
                          <a:solidFill>
                            <a:srgbClr val="000000"/>
                          </a:solidFill>
                          <a:effectLst/>
                          <a:latin typeface="Calibri"/>
                        </a:rPr>
                        <a:t>NIERUCHOMOŚCI</a:t>
                      </a:r>
                      <a:r>
                        <a:rPr lang="pl-PL" sz="1800" b="1" i="0" u="none" strike="noStrike" baseline="0" dirty="0">
                          <a:solidFill>
                            <a:srgbClr val="000000"/>
                          </a:solidFill>
                          <a:effectLst/>
                          <a:latin typeface="Calibri"/>
                        </a:rPr>
                        <a:t> ZAMIESZKAŁE </a:t>
                      </a:r>
                      <a:endParaRPr lang="pl-PL" sz="1800" b="1" i="0" u="none" strike="noStrike" dirty="0">
                        <a:solidFill>
                          <a:srgbClr val="000000"/>
                        </a:solidFill>
                        <a:effectLst/>
                        <a:latin typeface="Calibri"/>
                      </a:endParaRPr>
                    </a:p>
                  </a:txBody>
                  <a:tcPr marL="7850" marR="7850" marT="78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0"/>
                  </a:ext>
                </a:extLst>
              </a:tr>
              <a:tr h="694454">
                <a:tc gridSpan="4">
                  <a:txBody>
                    <a:bodyPr/>
                    <a:lstStyle/>
                    <a:p>
                      <a:pPr algn="ctr"/>
                      <a:r>
                        <a:rPr lang="pl-PL" dirty="0"/>
                        <a:t>z</a:t>
                      </a:r>
                      <a:r>
                        <a:rPr lang="pl-PL" baseline="0" dirty="0"/>
                        <a:t> podziałem na : </a:t>
                      </a:r>
                      <a:endParaRPr lang="pl-PL" dirty="0"/>
                    </a:p>
                  </a:txBody>
                  <a:tcPr marL="7850" marR="7850" marT="78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a:endParaRPr lang="pl-PL" dirty="0"/>
                    </a:p>
                  </a:txBody>
                  <a:tcPr marL="7850" marR="7850" marT="78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1"/>
                  </a:ext>
                </a:extLst>
              </a:tr>
              <a:tr h="218318">
                <a:tc gridSpan="2">
                  <a:txBody>
                    <a:bodyPr/>
                    <a:lstStyle/>
                    <a:p>
                      <a:pPr algn="ctr" fontAlgn="b"/>
                      <a:r>
                        <a:rPr lang="pl-PL" sz="1400" b="0" i="0" u="none" strike="noStrike" dirty="0">
                          <a:solidFill>
                            <a:srgbClr val="000000"/>
                          </a:solidFill>
                          <a:effectLst/>
                          <a:latin typeface="Calibri"/>
                        </a:rPr>
                        <a:t>MIASTO</a:t>
                      </a:r>
                      <a:r>
                        <a:rPr lang="pl-PL" sz="1400" b="0" i="0" u="none" strike="noStrike" baseline="0" dirty="0">
                          <a:solidFill>
                            <a:srgbClr val="000000"/>
                          </a:solidFill>
                          <a:effectLst/>
                          <a:latin typeface="Calibri"/>
                        </a:rPr>
                        <a:t> </a:t>
                      </a:r>
                      <a:endParaRPr lang="pl-PL" sz="1400" b="0" i="0" u="none" strike="noStrike" dirty="0">
                        <a:solidFill>
                          <a:srgbClr val="000000"/>
                        </a:solidFill>
                        <a:effectLst/>
                        <a:latin typeface="Calibri"/>
                      </a:endParaRP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pl-PL" sz="1400" b="0" i="0" u="none" strike="noStrike" dirty="0">
                        <a:solidFill>
                          <a:srgbClr val="000000"/>
                        </a:solidFill>
                        <a:effectLst/>
                        <a:latin typeface="Calibri"/>
                      </a:endParaRP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pl-PL" sz="1400" b="0" i="0" u="none" strike="noStrike" dirty="0">
                          <a:solidFill>
                            <a:srgbClr val="000000"/>
                          </a:solidFill>
                          <a:effectLst/>
                          <a:latin typeface="Calibri"/>
                        </a:rPr>
                        <a:t>SOŁECTWO</a:t>
                      </a:r>
                      <a:r>
                        <a:rPr lang="pl-PL" sz="1400" b="0" i="0" u="none" strike="noStrike" baseline="0" dirty="0">
                          <a:solidFill>
                            <a:srgbClr val="000000"/>
                          </a:solidFill>
                          <a:effectLst/>
                          <a:latin typeface="Calibri"/>
                        </a:rPr>
                        <a:t> </a:t>
                      </a:r>
                      <a:endParaRPr lang="pl-PL" sz="1400" b="0" i="0" u="none" strike="noStrike" dirty="0">
                        <a:solidFill>
                          <a:srgbClr val="000000"/>
                        </a:solidFill>
                        <a:effectLst/>
                        <a:latin typeface="Calibri"/>
                      </a:endParaRP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pl-PL"/>
                    </a:p>
                  </a:txBody>
                  <a:tcPr/>
                </a:tc>
                <a:extLst>
                  <a:ext uri="{0D108BD9-81ED-4DB2-BD59-A6C34878D82A}">
                    <a16:rowId xmlns:a16="http://schemas.microsoft.com/office/drawing/2014/main" val="10002"/>
                  </a:ext>
                </a:extLst>
              </a:tr>
              <a:tr h="436636">
                <a:tc>
                  <a:txBody>
                    <a:bodyPr/>
                    <a:lstStyle/>
                    <a:p>
                      <a:pPr algn="l" fontAlgn="b"/>
                      <a:r>
                        <a:rPr lang="pl-PL" sz="1400" b="0" i="0" u="none" strike="noStrike" dirty="0">
                          <a:solidFill>
                            <a:srgbClr val="000000"/>
                          </a:solidFill>
                          <a:effectLst/>
                          <a:latin typeface="Calibri"/>
                        </a:rPr>
                        <a:t>Liczba</a:t>
                      </a:r>
                      <a:r>
                        <a:rPr lang="pl-PL" sz="1400" b="0" i="0" u="none" strike="noStrike" baseline="0" dirty="0">
                          <a:solidFill>
                            <a:srgbClr val="000000"/>
                          </a:solidFill>
                          <a:effectLst/>
                          <a:latin typeface="Calibri"/>
                        </a:rPr>
                        <a:t> gospodarstw</a:t>
                      </a:r>
                    </a:p>
                    <a:p>
                      <a:pPr algn="l" fontAlgn="b"/>
                      <a:r>
                        <a:rPr lang="pl-PL" sz="1400" b="0" i="0" u="none" strike="noStrike" baseline="0" dirty="0">
                          <a:solidFill>
                            <a:srgbClr val="000000"/>
                          </a:solidFill>
                          <a:effectLst/>
                          <a:latin typeface="Calibri"/>
                        </a:rPr>
                        <a:t>      2021/2022</a:t>
                      </a:r>
                    </a:p>
                    <a:p>
                      <a:pPr algn="l" fontAlgn="b"/>
                      <a:endParaRPr lang="pl-PL" sz="1400" b="0" i="0" u="none" strike="noStrike" dirty="0">
                        <a:solidFill>
                          <a:srgbClr val="000000"/>
                        </a:solidFill>
                        <a:effectLst/>
                        <a:latin typeface="Calibri"/>
                      </a:endParaRPr>
                    </a:p>
                  </a:txBody>
                  <a:tcPr marL="7850" marR="7850" marT="7850"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Liczba</a:t>
                      </a:r>
                      <a:r>
                        <a:rPr lang="pl-PL" sz="1400" b="0" i="0" u="none" strike="noStrike" baseline="0" dirty="0">
                          <a:solidFill>
                            <a:srgbClr val="000000"/>
                          </a:solidFill>
                          <a:effectLst/>
                          <a:latin typeface="Calibri"/>
                        </a:rPr>
                        <a:t> mieszkańców 2021/2022</a:t>
                      </a:r>
                    </a:p>
                    <a:p>
                      <a:pPr algn="ctr" fontAlgn="b"/>
                      <a:endParaRPr lang="pl-PL" sz="1400" b="0" i="0" u="none" strike="noStrike" dirty="0">
                        <a:solidFill>
                          <a:srgbClr val="000000"/>
                        </a:solidFill>
                        <a:effectLst/>
                        <a:latin typeface="Calibri"/>
                      </a:endParaRPr>
                    </a:p>
                  </a:txBody>
                  <a:tcPr marL="7850" marR="7850" marT="785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Liczba</a:t>
                      </a:r>
                      <a:r>
                        <a:rPr lang="pl-PL" sz="1400" b="0" i="0" u="none" strike="noStrike" baseline="0" dirty="0">
                          <a:solidFill>
                            <a:srgbClr val="000000"/>
                          </a:solidFill>
                          <a:effectLst/>
                          <a:latin typeface="Calibri"/>
                        </a:rPr>
                        <a:t> gospodarstw    2021/2022</a:t>
                      </a:r>
                      <a:endParaRPr lang="pl-PL" sz="1400" b="0" i="0" u="none" strike="noStrike" dirty="0">
                        <a:solidFill>
                          <a:srgbClr val="000000"/>
                        </a:solidFill>
                        <a:effectLst/>
                        <a:latin typeface="Calibri"/>
                      </a:endParaRPr>
                    </a:p>
                    <a:p>
                      <a:pPr algn="l" fontAlgn="b"/>
                      <a:endParaRPr lang="pl-PL" sz="1400" b="0" i="0" u="none" strike="noStrike" dirty="0">
                        <a:solidFill>
                          <a:srgbClr val="000000"/>
                        </a:solidFill>
                        <a:effectLst/>
                        <a:latin typeface="Calibri"/>
                      </a:endParaRPr>
                    </a:p>
                  </a:txBody>
                  <a:tcPr marL="7850" marR="7850" marT="785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400" b="0" i="0" u="none" strike="noStrike" dirty="0">
                          <a:solidFill>
                            <a:srgbClr val="000000"/>
                          </a:solidFill>
                          <a:effectLst/>
                          <a:latin typeface="Calibri"/>
                        </a:rPr>
                        <a:t>Liczba mieszkańców 2021/2022</a:t>
                      </a:r>
                    </a:p>
                    <a:p>
                      <a:pPr algn="ctr" fontAlgn="b"/>
                      <a:endParaRPr lang="pl-PL" sz="1400" b="0" i="0" u="none" strike="noStrike" dirty="0">
                        <a:solidFill>
                          <a:srgbClr val="000000"/>
                        </a:solidFill>
                        <a:effectLst/>
                        <a:latin typeface="Calibri"/>
                      </a:endParaRPr>
                    </a:p>
                  </a:txBody>
                  <a:tcPr marL="7850" marR="7850" marT="785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78481">
                <a:tc>
                  <a:txBody>
                    <a:bodyPr/>
                    <a:lstStyle/>
                    <a:p>
                      <a:pPr algn="ctr" fontAlgn="b"/>
                      <a:r>
                        <a:rPr lang="pl-PL" sz="1800" b="1" i="0" u="none" strike="noStrike" dirty="0">
                          <a:solidFill>
                            <a:srgbClr val="000000"/>
                          </a:solidFill>
                          <a:effectLst/>
                          <a:latin typeface="Calibri"/>
                        </a:rPr>
                        <a:t>2740/2890</a:t>
                      </a:r>
                    </a:p>
                  </a:txBody>
                  <a:tcPr marL="7850" marR="7850" marT="78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pl-PL" sz="1800" b="1" i="0" u="none" strike="noStrike" dirty="0">
                          <a:solidFill>
                            <a:srgbClr val="000000"/>
                          </a:solidFill>
                          <a:effectLst/>
                          <a:latin typeface="Calibri"/>
                        </a:rPr>
                        <a:t>7388/7713</a:t>
                      </a:r>
                    </a:p>
                  </a:txBody>
                  <a:tcPr marL="7850" marR="7850" marT="78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pl-PL" sz="1800" b="1" i="0" u="none" strike="noStrike" dirty="0">
                          <a:solidFill>
                            <a:srgbClr val="000000"/>
                          </a:solidFill>
                          <a:effectLst/>
                          <a:latin typeface="Calibri"/>
                        </a:rPr>
                        <a:t>1192/1263</a:t>
                      </a:r>
                    </a:p>
                  </a:txBody>
                  <a:tcPr marL="7850" marR="7850" marT="785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pl-PL" sz="1800" b="1" i="0" u="none" strike="noStrike" dirty="0">
                          <a:solidFill>
                            <a:srgbClr val="000000"/>
                          </a:solidFill>
                          <a:effectLst/>
                          <a:latin typeface="Calibri"/>
                        </a:rPr>
                        <a:t>3723/3702</a:t>
                      </a:r>
                    </a:p>
                  </a:txBody>
                  <a:tcPr marL="7850" marR="7850" marT="785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4"/>
                  </a:ext>
                </a:extLst>
              </a:tr>
            </a:tbl>
          </a:graphicData>
        </a:graphic>
      </p:graphicFrame>
      <p:pic>
        <p:nvPicPr>
          <p:cNvPr id="6" name="Picture 2">
            <a:extLst>
              <a:ext uri="{FF2B5EF4-FFF2-40B4-BE49-F238E27FC236}">
                <a16:creationId xmlns:a16="http://schemas.microsoft.com/office/drawing/2014/main" id="{11ABC1A1-3241-49AD-B9D9-EE83DF119405}"/>
              </a:ext>
            </a:extLst>
          </p:cNvPr>
          <p:cNvPicPr>
            <a:picLocks noChangeAspect="1"/>
          </p:cNvPicPr>
          <p:nvPr/>
        </p:nvPicPr>
        <p:blipFill>
          <a:blip r:embed="rId3"/>
          <a:srcRect/>
          <a:stretch>
            <a:fillRect/>
          </a:stretch>
        </p:blipFill>
        <p:spPr>
          <a:xfrm>
            <a:off x="7415624" y="5946715"/>
            <a:ext cx="1152128" cy="816093"/>
          </a:xfrm>
          <a:prstGeom prst="rect">
            <a:avLst/>
          </a:prstGeom>
          <a:noFill/>
          <a:ln>
            <a:noFill/>
          </a:ln>
        </p:spPr>
      </p:pic>
    </p:spTree>
    <p:extLst>
      <p:ext uri="{BB962C8B-B14F-4D97-AF65-F5344CB8AC3E}">
        <p14:creationId xmlns:p14="http://schemas.microsoft.com/office/powerpoint/2010/main" val="3195305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10</a:t>
            </a:fld>
            <a:endParaRPr lang="pl-PL"/>
          </a:p>
        </p:txBody>
      </p:sp>
      <p:sp>
        <p:nvSpPr>
          <p:cNvPr id="2" name="Tytuł 1"/>
          <p:cNvSpPr>
            <a:spLocks noGrp="1"/>
          </p:cNvSpPr>
          <p:nvPr>
            <p:ph type="title"/>
          </p:nvPr>
        </p:nvSpPr>
        <p:spPr>
          <a:xfrm>
            <a:off x="692587" y="476672"/>
            <a:ext cx="6512511" cy="1143000"/>
          </a:xfrm>
        </p:spPr>
        <p:txBody>
          <a:bodyPr/>
          <a:lstStyle/>
          <a:p>
            <a:pPr marL="0" indent="0" algn="ctr">
              <a:buNone/>
            </a:pPr>
            <a:r>
              <a:rPr lang="pl-PL" sz="1600" dirty="0"/>
              <a:t>Nieruchomości Niezamieszkałe </a:t>
            </a:r>
            <a:br>
              <a:rPr lang="pl-PL" sz="1600" dirty="0"/>
            </a:br>
            <a:r>
              <a:rPr lang="pl-PL" sz="1600" dirty="0"/>
              <a:t>( </a:t>
            </a:r>
            <a:r>
              <a:rPr lang="pl-PL" sz="1200" dirty="0"/>
              <a:t>objęte systemem gospodarowania odpadami </a:t>
            </a:r>
            <a:r>
              <a:rPr lang="pl-PL" sz="1600" dirty="0"/>
              <a:t>) </a:t>
            </a:r>
          </a:p>
        </p:txBody>
      </p:sp>
      <p:sp>
        <p:nvSpPr>
          <p:cNvPr id="3" name="Symbol zastępczy zawartości 2"/>
          <p:cNvSpPr>
            <a:spLocks noGrp="1"/>
          </p:cNvSpPr>
          <p:nvPr>
            <p:ph sz="quarter" idx="13"/>
          </p:nvPr>
        </p:nvSpPr>
        <p:spPr>
          <a:xfrm>
            <a:off x="1259632" y="1844824"/>
            <a:ext cx="6400800" cy="3474720"/>
          </a:xfrm>
        </p:spPr>
        <p:txBody>
          <a:bodyPr>
            <a:normAutofit/>
          </a:bodyPr>
          <a:lstStyle/>
          <a:p>
            <a:pPr marL="114300" indent="0">
              <a:lnSpc>
                <a:spcPct val="150000"/>
              </a:lnSpc>
              <a:buNone/>
            </a:pPr>
            <a:r>
              <a:rPr lang="pl-PL" sz="1800" dirty="0">
                <a:latin typeface="Calibri" panose="020F0502020204030204" pitchFamily="34" charset="0"/>
                <a:cs typeface="Calibri" panose="020F0502020204030204" pitchFamily="34" charset="0"/>
              </a:rPr>
              <a:t>Gmina Pniewy objęła 305 podmiotów ( nieruchomości niezamieszkałe )  systemem gospodarki odpadami, są to :</a:t>
            </a:r>
          </a:p>
          <a:p>
            <a:pPr marL="400050" indent="-285750">
              <a:buFont typeface="Wingdings" panose="05000000000000000000" pitchFamily="2" charset="2"/>
              <a:buChar char="ü"/>
            </a:pPr>
            <a:r>
              <a:rPr lang="pl-PL" sz="1800" dirty="0">
                <a:latin typeface="Calibri" panose="020F0502020204030204" pitchFamily="34" charset="0"/>
                <a:cs typeface="Calibri" panose="020F0502020204030204" pitchFamily="34" charset="0"/>
              </a:rPr>
              <a:t>    szkoły,</a:t>
            </a:r>
          </a:p>
          <a:p>
            <a:pPr marL="400050" indent="-285750">
              <a:buFont typeface="Wingdings" panose="05000000000000000000" pitchFamily="2" charset="2"/>
              <a:buChar char="ü"/>
            </a:pPr>
            <a:r>
              <a:rPr lang="pl-PL" sz="1800" dirty="0">
                <a:latin typeface="Calibri" panose="020F0502020204030204" pitchFamily="34" charset="0"/>
                <a:cs typeface="Calibri" panose="020F0502020204030204" pitchFamily="34" charset="0"/>
              </a:rPr>
              <a:t>   przedszkola, </a:t>
            </a:r>
          </a:p>
          <a:p>
            <a:pPr marL="400050" indent="-285750">
              <a:buFont typeface="Wingdings" panose="05000000000000000000" pitchFamily="2" charset="2"/>
              <a:buChar char="ü"/>
            </a:pPr>
            <a:r>
              <a:rPr lang="pl-PL" sz="1800" dirty="0">
                <a:latin typeface="Calibri" panose="020F0502020204030204" pitchFamily="34" charset="0"/>
                <a:cs typeface="Calibri" panose="020F0502020204030204" pitchFamily="34" charset="0"/>
              </a:rPr>
              <a:t>obiekty handlowe, gastronomiczne oraz inne podmioty gospodarcze, </a:t>
            </a:r>
          </a:p>
          <a:p>
            <a:pPr marL="400050" indent="-285750">
              <a:buFont typeface="Wingdings" panose="05000000000000000000" pitchFamily="2" charset="2"/>
              <a:buChar char="ü"/>
            </a:pPr>
            <a:r>
              <a:rPr lang="pl-PL" sz="1800" dirty="0">
                <a:latin typeface="Calibri" panose="020F0502020204030204" pitchFamily="34" charset="0"/>
                <a:cs typeface="Calibri" panose="020F0502020204030204" pitchFamily="34" charset="0"/>
              </a:rPr>
              <a:t> cmentarze, zakony, </a:t>
            </a:r>
          </a:p>
          <a:p>
            <a:pPr marL="400050" indent="-285750">
              <a:buFont typeface="Wingdings" panose="05000000000000000000" pitchFamily="2" charset="2"/>
              <a:buChar char="ü"/>
            </a:pPr>
            <a:r>
              <a:rPr lang="pl-PL" sz="1800" dirty="0">
                <a:latin typeface="Calibri" panose="020F0502020204030204" pitchFamily="34" charset="0"/>
                <a:cs typeface="Calibri" panose="020F0502020204030204" pitchFamily="34" charset="0"/>
              </a:rPr>
              <a:t>domki letniskowe lub nieruchomości wykorzystywane na cele rekreacyjno-wypoczynkowe ( 53) </a:t>
            </a:r>
          </a:p>
          <a:p>
            <a:pPr>
              <a:buFontTx/>
              <a:buChar char="-"/>
            </a:pPr>
            <a:endParaRPr lang="pl-PL" sz="1800" dirty="0">
              <a:latin typeface="Times New Roman" panose="02020603050405020304" pitchFamily="18" charset="0"/>
              <a:cs typeface="Times New Roman" panose="02020603050405020304" pitchFamily="18" charset="0"/>
            </a:endParaRPr>
          </a:p>
        </p:txBody>
      </p:sp>
      <p:pic>
        <p:nvPicPr>
          <p:cNvPr id="6" name="Picture 2">
            <a:extLst>
              <a:ext uri="{FF2B5EF4-FFF2-40B4-BE49-F238E27FC236}">
                <a16:creationId xmlns:a16="http://schemas.microsoft.com/office/drawing/2014/main" id="{A44DFF10-5E2D-4CE6-869B-977418C4E3AC}"/>
              </a:ext>
            </a:extLst>
          </p:cNvPr>
          <p:cNvPicPr>
            <a:picLocks noChangeAspect="1"/>
          </p:cNvPicPr>
          <p:nvPr/>
        </p:nvPicPr>
        <p:blipFill>
          <a:blip r:embed="rId3"/>
          <a:srcRect/>
          <a:stretch>
            <a:fillRect/>
          </a:stretch>
        </p:blipFill>
        <p:spPr>
          <a:xfrm>
            <a:off x="7415624" y="5946715"/>
            <a:ext cx="1152128" cy="816093"/>
          </a:xfrm>
          <a:prstGeom prst="rect">
            <a:avLst/>
          </a:prstGeom>
          <a:noFill/>
          <a:ln>
            <a:noFill/>
          </a:ln>
        </p:spPr>
      </p:pic>
    </p:spTree>
    <p:extLst>
      <p:ext uri="{BB962C8B-B14F-4D97-AF65-F5344CB8AC3E}">
        <p14:creationId xmlns:p14="http://schemas.microsoft.com/office/powerpoint/2010/main" val="993905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11</a:t>
            </a:fld>
            <a:endParaRPr lang="pl-PL"/>
          </a:p>
        </p:txBody>
      </p:sp>
      <p:sp>
        <p:nvSpPr>
          <p:cNvPr id="2" name="Tytuł 1"/>
          <p:cNvSpPr>
            <a:spLocks noGrp="1"/>
          </p:cNvSpPr>
          <p:nvPr>
            <p:ph type="title"/>
          </p:nvPr>
        </p:nvSpPr>
        <p:spPr>
          <a:xfrm>
            <a:off x="1187624" y="548680"/>
            <a:ext cx="6512511" cy="1143000"/>
          </a:xfrm>
        </p:spPr>
        <p:txBody>
          <a:bodyPr/>
          <a:lstStyle/>
          <a:p>
            <a:pPr lvl="1" algn="ctr" rtl="0">
              <a:spcBef>
                <a:spcPct val="0"/>
              </a:spcBef>
            </a:pPr>
            <a:r>
              <a:rPr lang="pl-PL" b="1" dirty="0">
                <a:solidFill>
                  <a:schemeClr val="tx2"/>
                </a:solidFill>
                <a:latin typeface="Times New Roman"/>
                <a:ea typeface="Times New Roman"/>
                <a:cs typeface="Times New Roman"/>
              </a:rPr>
              <a:t>DZIAŁALNOŚĆ FIRMY ODBIERAJĄCEJ ODPADY </a:t>
            </a:r>
            <a:endParaRPr lang="pl-PL" dirty="0">
              <a:solidFill>
                <a:schemeClr val="tx2"/>
              </a:solidFill>
            </a:endParaRPr>
          </a:p>
        </p:txBody>
      </p:sp>
      <p:sp>
        <p:nvSpPr>
          <p:cNvPr id="3" name="Symbol zastępczy zawartości 2"/>
          <p:cNvSpPr>
            <a:spLocks noGrp="1"/>
          </p:cNvSpPr>
          <p:nvPr>
            <p:ph sz="quarter" idx="13"/>
          </p:nvPr>
        </p:nvSpPr>
        <p:spPr>
          <a:xfrm>
            <a:off x="1043608" y="1196752"/>
            <a:ext cx="7128792" cy="4680520"/>
          </a:xfrm>
        </p:spPr>
        <p:txBody>
          <a:bodyPr>
            <a:normAutofit fontScale="92500" lnSpcReduction="10000"/>
          </a:bodyPr>
          <a:lstStyle/>
          <a:p>
            <a:pPr marL="88900" indent="0" algn="just">
              <a:lnSpc>
                <a:spcPct val="115000"/>
              </a:lnSpc>
              <a:spcAft>
                <a:spcPts val="0"/>
              </a:spcAft>
              <a:buNone/>
            </a:pPr>
            <a:endParaRPr lang="pl-PL" sz="2000" dirty="0">
              <a:latin typeface="Times New Roman"/>
              <a:ea typeface="Calibri"/>
              <a:cs typeface="Times New Roman"/>
            </a:endParaRPr>
          </a:p>
          <a:p>
            <a:pPr marL="88900" indent="0" algn="just">
              <a:lnSpc>
                <a:spcPct val="115000"/>
              </a:lnSpc>
              <a:spcAft>
                <a:spcPts val="0"/>
              </a:spcAft>
              <a:buNone/>
            </a:pPr>
            <a:r>
              <a:rPr lang="pl-PL" sz="2000" dirty="0">
                <a:latin typeface="Times New Roman"/>
                <a:ea typeface="Calibri"/>
                <a:cs typeface="Times New Roman"/>
              </a:rPr>
              <a:t>	</a:t>
            </a:r>
            <a:r>
              <a:rPr lang="pl-PL" sz="1600" dirty="0">
                <a:latin typeface="Calibri" panose="020F0502020204030204" pitchFamily="34" charset="0"/>
                <a:ea typeface="Calibri"/>
                <a:cs typeface="Calibri" panose="020F0502020204030204" pitchFamily="34" charset="0"/>
              </a:rPr>
              <a:t>Od 1 listopada 2019 r. odbiorem i zagospodarowaniem  odpadów komunalnych z terenu gminy Pniewy wyłoniona w drodze przetargu była firma </a:t>
            </a:r>
            <a:r>
              <a:rPr lang="pl-PL" sz="1600" dirty="0">
                <a:latin typeface="Calibri" panose="020F0502020204030204" pitchFamily="34" charset="0"/>
                <a:cs typeface="Calibri" panose="020F0502020204030204" pitchFamily="34" charset="0"/>
              </a:rPr>
              <a:t>Trans-Kom Sp. z o.o. Zgodnie z zawartą umową odbierała wszystkie frakcje odpadów                               z nieruchomości zamieszkałych oraz niezamieszkałych w których powstawały odpady komunalne. Odbiór odbywał się zgodnie z harmonogramem, który był każdorazowo zatwierdzany przez Urząd Miejski w Pniewach. W ramach nadzoru i kontroli na bieżąco monitorowana była jakość wykonywanych usług. </a:t>
            </a:r>
            <a:endParaRPr lang="pl-PL" sz="1600" dirty="0">
              <a:latin typeface="Calibri" panose="020F0502020204030204" pitchFamily="34" charset="0"/>
              <a:ea typeface="Calibri"/>
              <a:cs typeface="Calibri" panose="020F0502020204030204" pitchFamily="34" charset="0"/>
            </a:endParaRPr>
          </a:p>
          <a:p>
            <a:pPr marL="88900" indent="0" algn="just">
              <a:lnSpc>
                <a:spcPct val="115000"/>
              </a:lnSpc>
              <a:spcAft>
                <a:spcPts val="0"/>
              </a:spcAft>
              <a:buNone/>
            </a:pPr>
            <a:r>
              <a:rPr lang="pl-PL" sz="1600" dirty="0">
                <a:latin typeface="Calibri" panose="020F0502020204030204" pitchFamily="34" charset="0"/>
                <a:ea typeface="Calibri"/>
                <a:cs typeface="Calibri" panose="020F0502020204030204" pitchFamily="34" charset="0"/>
              </a:rPr>
              <a:t>	Zawarta Umowa obejmowała również obsługę i prowadzenie  Punkt Selektywnego Zbierania Odpadów Komunalnych „Polana Recyklingu”. Umowę zawarto do dnia  31 grudnia 2022 r.</a:t>
            </a:r>
          </a:p>
          <a:p>
            <a:pPr marL="88900" indent="0" algn="just">
              <a:lnSpc>
                <a:spcPct val="115000"/>
              </a:lnSpc>
              <a:buNone/>
            </a:pPr>
            <a:r>
              <a:rPr lang="pl-PL" sz="1600" dirty="0">
                <a:latin typeface="Calibri" panose="020F0502020204030204" pitchFamily="34" charset="0"/>
                <a:ea typeface="Calibri"/>
                <a:cs typeface="Calibri" panose="020F0502020204030204" pitchFamily="34" charset="0"/>
              </a:rPr>
              <a:t>	Sposób rozliczania się z Wykonawcą odbywał się w terminach miesięcznych, na podstawie przekazanego raportu dotyczącego ilości odebranych odpadów oraz kart przekazania odpadów (KPO). Wynagrodzenie miesięczne wykonawcy  z tytułu realizacji usługi</a:t>
            </a:r>
            <a:r>
              <a:rPr lang="pl-PL" sz="1600" dirty="0">
                <a:solidFill>
                  <a:srgbClr val="000000"/>
                </a:solidFill>
                <a:latin typeface="Calibri" panose="020F0502020204030204" pitchFamily="34" charset="0"/>
                <a:ea typeface="Calibri"/>
                <a:cs typeface="Calibri" panose="020F0502020204030204" pitchFamily="34" charset="0"/>
              </a:rPr>
              <a:t> </a:t>
            </a:r>
            <a:r>
              <a:rPr lang="pl-PL" sz="1600" dirty="0">
                <a:latin typeface="Calibri" panose="020F0502020204030204" pitchFamily="34" charset="0"/>
                <a:ea typeface="Calibri"/>
                <a:cs typeface="Calibri" panose="020F0502020204030204" pitchFamily="34" charset="0"/>
              </a:rPr>
              <a:t>wynosiło : 195.615,38 brutto ( płatność ryczałtowa). </a:t>
            </a:r>
          </a:p>
          <a:p>
            <a:pPr marL="88900" indent="0">
              <a:lnSpc>
                <a:spcPct val="115000"/>
              </a:lnSpc>
              <a:buNone/>
            </a:pPr>
            <a:r>
              <a:rPr lang="pl-PL" sz="1600" dirty="0">
                <a:latin typeface="Calibri" panose="020F0502020204030204" pitchFamily="34" charset="0"/>
                <a:cs typeface="Calibri" panose="020F0502020204030204" pitchFamily="34" charset="0"/>
              </a:rPr>
              <a:t>	</a:t>
            </a:r>
            <a:endParaRPr lang="pl-PL" sz="1600" dirty="0">
              <a:ea typeface="Calibri"/>
              <a:cs typeface="Times New Roman" panose="02020603050405020304" pitchFamily="18" charset="0"/>
            </a:endParaRPr>
          </a:p>
          <a:p>
            <a:pPr marL="88900" indent="0" algn="just">
              <a:lnSpc>
                <a:spcPct val="115000"/>
              </a:lnSpc>
              <a:spcAft>
                <a:spcPts val="0"/>
              </a:spcAft>
              <a:buNone/>
            </a:pPr>
            <a:endParaRPr lang="pl-PL" sz="1600" dirty="0">
              <a:ea typeface="Calibri"/>
              <a:cs typeface="Times New Roman"/>
            </a:endParaRPr>
          </a:p>
          <a:p>
            <a:pPr marL="88900" indent="0" algn="just">
              <a:lnSpc>
                <a:spcPct val="115000"/>
              </a:lnSpc>
              <a:spcAft>
                <a:spcPts val="0"/>
              </a:spcAft>
              <a:buNone/>
            </a:pPr>
            <a:endParaRPr lang="pl-PL" sz="1600" dirty="0">
              <a:ea typeface="Calibri"/>
              <a:cs typeface="Times New Roman"/>
            </a:endParaRPr>
          </a:p>
          <a:p>
            <a:pPr marL="88900" indent="0" algn="just">
              <a:lnSpc>
                <a:spcPct val="115000"/>
              </a:lnSpc>
              <a:spcAft>
                <a:spcPts val="0"/>
              </a:spcAft>
            </a:pPr>
            <a:endParaRPr lang="pl-PL" sz="1500" dirty="0">
              <a:solidFill>
                <a:srgbClr val="000000"/>
              </a:solidFill>
              <a:latin typeface="Times New Roman" panose="02020603050405020304" pitchFamily="18" charset="0"/>
              <a:ea typeface="Calibri"/>
              <a:cs typeface="Times New Roman" panose="02020603050405020304" pitchFamily="18" charset="0"/>
            </a:endParaRPr>
          </a:p>
          <a:p>
            <a:pPr marL="88900" indent="0" algn="just">
              <a:lnSpc>
                <a:spcPct val="115000"/>
              </a:lnSpc>
              <a:spcAft>
                <a:spcPts val="0"/>
              </a:spcAft>
            </a:pPr>
            <a:endParaRPr lang="pl-PL" sz="1400" b="1" dirty="0">
              <a:latin typeface="Calibri"/>
              <a:ea typeface="Calibri"/>
              <a:cs typeface="Times New Roman"/>
            </a:endParaRPr>
          </a:p>
          <a:p>
            <a:endParaRPr lang="pl-PL" dirty="0"/>
          </a:p>
        </p:txBody>
      </p:sp>
      <p:pic>
        <p:nvPicPr>
          <p:cNvPr id="5" name="Picture 2">
            <a:extLst>
              <a:ext uri="{FF2B5EF4-FFF2-40B4-BE49-F238E27FC236}">
                <a16:creationId xmlns:a16="http://schemas.microsoft.com/office/drawing/2014/main" id="{177D6394-0EF6-43E2-A752-9E92AD7A3A85}"/>
              </a:ext>
            </a:extLst>
          </p:cNvPr>
          <p:cNvPicPr>
            <a:picLocks noChangeAspect="1"/>
          </p:cNvPicPr>
          <p:nvPr/>
        </p:nvPicPr>
        <p:blipFill>
          <a:blip r:embed="rId3"/>
          <a:srcRect/>
          <a:stretch>
            <a:fillRect/>
          </a:stretch>
        </p:blipFill>
        <p:spPr>
          <a:xfrm>
            <a:off x="7415624" y="5946715"/>
            <a:ext cx="1152128" cy="816093"/>
          </a:xfrm>
          <a:prstGeom prst="rect">
            <a:avLst/>
          </a:prstGeom>
          <a:noFill/>
          <a:ln>
            <a:noFill/>
          </a:ln>
        </p:spPr>
      </p:pic>
    </p:spTree>
    <p:extLst>
      <p:ext uri="{BB962C8B-B14F-4D97-AF65-F5344CB8AC3E}">
        <p14:creationId xmlns:p14="http://schemas.microsoft.com/office/powerpoint/2010/main" val="2497055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12</a:t>
            </a:fld>
            <a:endParaRPr lang="pl-PL"/>
          </a:p>
        </p:txBody>
      </p:sp>
      <p:sp>
        <p:nvSpPr>
          <p:cNvPr id="2" name="Tytuł 1"/>
          <p:cNvSpPr>
            <a:spLocks noGrp="1"/>
          </p:cNvSpPr>
          <p:nvPr>
            <p:ph type="title"/>
          </p:nvPr>
        </p:nvSpPr>
        <p:spPr>
          <a:xfrm>
            <a:off x="827584" y="332656"/>
            <a:ext cx="7520940" cy="548640"/>
          </a:xfrm>
        </p:spPr>
        <p:txBody>
          <a:bodyPr>
            <a:normAutofit fontScale="90000"/>
          </a:bodyPr>
          <a:lstStyle/>
          <a:p>
            <a:pPr marL="0" indent="0" algn="ctr">
              <a:buNone/>
            </a:pPr>
            <a:r>
              <a:rPr lang="pl-PL" sz="2400" dirty="0">
                <a:latin typeface="Times New Roman" panose="02020603050405020304" pitchFamily="18" charset="0"/>
                <a:cs typeface="Times New Roman" panose="02020603050405020304" pitchFamily="18" charset="0"/>
              </a:rPr>
              <a:t>PUNKT Selektywnego ZBIERANIA ODPADÓW KOMUNALNYCH </a:t>
            </a:r>
          </a:p>
        </p:txBody>
      </p:sp>
      <p:sp>
        <p:nvSpPr>
          <p:cNvPr id="3" name="Symbol zastępczy zawartości 2"/>
          <p:cNvSpPr>
            <a:spLocks noGrp="1"/>
          </p:cNvSpPr>
          <p:nvPr>
            <p:ph sz="quarter" idx="13"/>
          </p:nvPr>
        </p:nvSpPr>
        <p:spPr>
          <a:xfrm>
            <a:off x="395536" y="1556792"/>
            <a:ext cx="8229600" cy="4373563"/>
          </a:xfrm>
        </p:spPr>
        <p:txBody>
          <a:bodyPr>
            <a:noAutofit/>
          </a:bodyPr>
          <a:lstStyle/>
          <a:p>
            <a:pPr marL="114300" indent="0">
              <a:buNone/>
            </a:pPr>
            <a:r>
              <a:rPr lang="pl-PL" sz="1200" dirty="0"/>
              <a:t>      </a:t>
            </a:r>
            <a:r>
              <a:rPr lang="pl-PL" sz="1200" b="1" dirty="0">
                <a:latin typeface="Calibri" panose="020F0502020204030204" pitchFamily="34" charset="0"/>
                <a:cs typeface="Calibri" panose="020F0502020204030204" pitchFamily="34" charset="0"/>
              </a:rPr>
              <a:t>Odpady, które  przyjmuje PSZOK !</a:t>
            </a:r>
          </a:p>
          <a:p>
            <a:r>
              <a:rPr lang="pl-PL" sz="1200" dirty="0">
                <a:latin typeface="Calibri" panose="020F0502020204030204" pitchFamily="34" charset="0"/>
                <a:cs typeface="Calibri" panose="020F0502020204030204" pitchFamily="34" charset="0"/>
              </a:rPr>
              <a:t>odpady ulegające biodegradacji, w tym zielone;</a:t>
            </a:r>
          </a:p>
          <a:p>
            <a:r>
              <a:rPr lang="pl-PL" sz="1200" dirty="0">
                <a:latin typeface="Calibri" panose="020F0502020204030204" pitchFamily="34" charset="0"/>
                <a:cs typeface="Calibri" panose="020F0502020204030204" pitchFamily="34" charset="0"/>
              </a:rPr>
              <a:t>papier i tekturę;</a:t>
            </a:r>
          </a:p>
          <a:p>
            <a:r>
              <a:rPr lang="pl-PL" sz="1200" dirty="0">
                <a:latin typeface="Calibri" panose="020F0502020204030204" pitchFamily="34" charset="0"/>
                <a:cs typeface="Calibri" panose="020F0502020204030204" pitchFamily="34" charset="0"/>
              </a:rPr>
              <a:t>opakowania ze szkła;</a:t>
            </a:r>
          </a:p>
          <a:p>
            <a:r>
              <a:rPr lang="pl-PL" sz="1200" dirty="0">
                <a:latin typeface="Calibri" panose="020F0502020204030204" pitchFamily="34" charset="0"/>
                <a:cs typeface="Calibri" panose="020F0502020204030204" pitchFamily="34" charset="0"/>
              </a:rPr>
              <a:t>opakowania z tworzyw sztucznych;</a:t>
            </a:r>
          </a:p>
          <a:p>
            <a:r>
              <a:rPr lang="pl-PL" sz="1200" dirty="0">
                <a:latin typeface="Calibri" panose="020F0502020204030204" pitchFamily="34" charset="0"/>
                <a:cs typeface="Calibri" panose="020F0502020204030204" pitchFamily="34" charset="0"/>
              </a:rPr>
              <a:t>przeterminowane leki i chemikalia;</a:t>
            </a:r>
          </a:p>
          <a:p>
            <a:r>
              <a:rPr lang="pl-PL" sz="1200" dirty="0">
                <a:latin typeface="Calibri" panose="020F0502020204030204" pitchFamily="34" charset="0"/>
                <a:cs typeface="Calibri" panose="020F0502020204030204" pitchFamily="34" charset="0"/>
              </a:rPr>
              <a:t>zużyte baterie i akumulatory;</a:t>
            </a:r>
          </a:p>
          <a:p>
            <a:r>
              <a:rPr lang="pl-PL" sz="1200" dirty="0">
                <a:latin typeface="Calibri" panose="020F0502020204030204" pitchFamily="34" charset="0"/>
                <a:cs typeface="Calibri" panose="020F0502020204030204" pitchFamily="34" charset="0"/>
              </a:rPr>
              <a:t>zużyty sprzęt elektryczny i elektroniczny;</a:t>
            </a:r>
          </a:p>
          <a:p>
            <a:r>
              <a:rPr lang="pl-PL" sz="1200" dirty="0">
                <a:latin typeface="Calibri" panose="020F0502020204030204" pitchFamily="34" charset="0"/>
                <a:cs typeface="Calibri" panose="020F0502020204030204" pitchFamily="34" charset="0"/>
              </a:rPr>
              <a:t>meble i inne odpady wielkogabarytowe;</a:t>
            </a:r>
          </a:p>
          <a:p>
            <a:r>
              <a:rPr lang="pl-PL" sz="1200" dirty="0">
                <a:latin typeface="Calibri" panose="020F0502020204030204" pitchFamily="34" charset="0"/>
                <a:cs typeface="Calibri" panose="020F0502020204030204" pitchFamily="34" charset="0"/>
              </a:rPr>
              <a:t>odpady budowlane i rozbiórkowe – powstające przy drobnych remontach, wykonywane we własnym</a:t>
            </a:r>
          </a:p>
          <a:p>
            <a:r>
              <a:rPr lang="pl-PL" sz="1200" dirty="0">
                <a:latin typeface="Calibri" panose="020F0502020204030204" pitchFamily="34" charset="0"/>
                <a:cs typeface="Calibri" panose="020F0502020204030204" pitchFamily="34" charset="0"/>
              </a:rPr>
              <a:t>zakresie;</a:t>
            </a:r>
          </a:p>
          <a:p>
            <a:r>
              <a:rPr lang="pl-PL" sz="1200" dirty="0">
                <a:latin typeface="Calibri" panose="020F0502020204030204" pitchFamily="34" charset="0"/>
                <a:cs typeface="Calibri" panose="020F0502020204030204" pitchFamily="34" charset="0"/>
              </a:rPr>
              <a:t>zużyte opony;</a:t>
            </a:r>
          </a:p>
          <a:p>
            <a:r>
              <a:rPr lang="pl-PL" sz="1200" dirty="0">
                <a:latin typeface="Calibri" panose="020F0502020204030204" pitchFamily="34" charset="0"/>
                <a:cs typeface="Calibri" panose="020F0502020204030204" pitchFamily="34" charset="0"/>
              </a:rPr>
              <a:t>opakowania wielomateriałowe;</a:t>
            </a:r>
          </a:p>
          <a:p>
            <a:r>
              <a:rPr lang="pl-PL" sz="1200" dirty="0">
                <a:latin typeface="Calibri" panose="020F0502020204030204" pitchFamily="34" charset="0"/>
                <a:cs typeface="Calibri" panose="020F0502020204030204" pitchFamily="34" charset="0"/>
              </a:rPr>
              <a:t>ubrania i tekstylia;</a:t>
            </a:r>
          </a:p>
          <a:p>
            <a:r>
              <a:rPr lang="pl-PL" sz="1200" dirty="0">
                <a:latin typeface="Calibri" panose="020F0502020204030204" pitchFamily="34" charset="0"/>
                <a:cs typeface="Calibri" panose="020F0502020204030204" pitchFamily="34" charset="0"/>
              </a:rPr>
              <a:t>opakowania z metalu;</a:t>
            </a:r>
          </a:p>
          <a:p>
            <a:r>
              <a:rPr lang="pl-PL" sz="1200" dirty="0">
                <a:latin typeface="Calibri" panose="020F0502020204030204" pitchFamily="34" charset="0"/>
                <a:cs typeface="Calibri" panose="020F0502020204030204" pitchFamily="34" charset="0"/>
              </a:rPr>
              <a:t>popiół;</a:t>
            </a:r>
          </a:p>
          <a:p>
            <a:r>
              <a:rPr lang="pl-PL" sz="1200" dirty="0">
                <a:latin typeface="Calibri" panose="020F0502020204030204" pitchFamily="34" charset="0"/>
                <a:cs typeface="Calibri" panose="020F0502020204030204" pitchFamily="34" charset="0"/>
              </a:rPr>
              <a:t>PSZOK był czynny 5 dni w tygodniu: poniedziałek, środa, czwartek, piątek, sobota W miesiącach: listopad, grudzień, styczeń, luty, w godz. od 8.00 do 16.00 W miesiącach: marzec, kwiecień, maj, czerwiec, lipiec, sierpień, wrzesień, październik, w godz. od 10.00 do 18.00  W soboty PSZOK jest czynny w godzinach od 8.00 do 16.00 we wtorki, niedziele i święta PSZOK jest NIECZYNNY</a:t>
            </a:r>
          </a:p>
        </p:txBody>
      </p:sp>
      <p:pic>
        <p:nvPicPr>
          <p:cNvPr id="2050" name="Picture 2" descr="C:\Users\dubiel\Desktop\Nowy folder\obraz  system segragacji odpadów .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1196752"/>
            <a:ext cx="2808312" cy="198688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60779773-7C6E-4FDE-A151-A05BDF7D0D99}"/>
              </a:ext>
            </a:extLst>
          </p:cNvPr>
          <p:cNvPicPr>
            <a:picLocks noChangeAspect="1"/>
          </p:cNvPicPr>
          <p:nvPr/>
        </p:nvPicPr>
        <p:blipFill>
          <a:blip r:embed="rId4"/>
          <a:srcRect/>
          <a:stretch>
            <a:fillRect/>
          </a:stretch>
        </p:blipFill>
        <p:spPr>
          <a:xfrm>
            <a:off x="8281150" y="6293667"/>
            <a:ext cx="687972" cy="487315"/>
          </a:xfrm>
          <a:prstGeom prst="rect">
            <a:avLst/>
          </a:prstGeom>
          <a:noFill/>
          <a:ln>
            <a:noFill/>
          </a:ln>
        </p:spPr>
      </p:pic>
    </p:spTree>
    <p:extLst>
      <p:ext uri="{BB962C8B-B14F-4D97-AF65-F5344CB8AC3E}">
        <p14:creationId xmlns:p14="http://schemas.microsoft.com/office/powerpoint/2010/main" val="34069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55576" y="692696"/>
            <a:ext cx="7520940" cy="1983120"/>
          </a:xfrm>
        </p:spPr>
        <p:txBody>
          <a:bodyPr/>
          <a:lstStyle/>
          <a:p>
            <a:pPr marL="0" indent="0" algn="ctr">
              <a:buNone/>
            </a:pPr>
            <a:r>
              <a:rPr lang="pl-PL" b="1" dirty="0"/>
              <a:t>Gospodarowanie odpadami w liczbach</a:t>
            </a:r>
          </a:p>
        </p:txBody>
      </p:sp>
      <p:sp>
        <p:nvSpPr>
          <p:cNvPr id="3" name="Symbol zastępczy numeru slajdu 2"/>
          <p:cNvSpPr>
            <a:spLocks noGrp="1"/>
          </p:cNvSpPr>
          <p:nvPr>
            <p:ph type="sldNum" sz="quarter" idx="12"/>
          </p:nvPr>
        </p:nvSpPr>
        <p:spPr/>
        <p:txBody>
          <a:bodyPr>
            <a:normAutofit/>
          </a:bodyPr>
          <a:lstStyle/>
          <a:p>
            <a:fld id="{80CBED3D-F8F8-45FD-AD52-26F713017ECD}" type="slidenum">
              <a:rPr lang="pl-PL" smtClean="0"/>
              <a:pPr/>
              <a:t>13</a:t>
            </a:fld>
            <a:endParaRPr lang="pl-PL"/>
          </a:p>
        </p:txBody>
      </p:sp>
      <p:pic>
        <p:nvPicPr>
          <p:cNvPr id="3074" name="Picture 2" descr="C:\Users\dubiel\Desktop\Nowy folder\statystyka .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8502" y="2852936"/>
            <a:ext cx="3168352" cy="2275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339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14</a:t>
            </a:fld>
            <a:endParaRPr lang="pl-PL"/>
          </a:p>
        </p:txBody>
      </p:sp>
      <p:graphicFrame>
        <p:nvGraphicFramePr>
          <p:cNvPr id="3" name="Diagram 2"/>
          <p:cNvGraphicFramePr/>
          <p:nvPr>
            <p:extLst>
              <p:ext uri="{D42A27DB-BD31-4B8C-83A1-F6EECF244321}">
                <p14:modId xmlns:p14="http://schemas.microsoft.com/office/powerpoint/2010/main" val="1577817543"/>
              </p:ext>
            </p:extLst>
          </p:nvPr>
        </p:nvGraphicFramePr>
        <p:xfrm>
          <a:off x="811529" y="260648"/>
          <a:ext cx="7520940" cy="548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Symbol zastępczy zawartości 5"/>
          <p:cNvGraphicFramePr>
            <a:graphicFrameLocks noGrp="1"/>
          </p:cNvGraphicFramePr>
          <p:nvPr>
            <p:ph sz="quarter" idx="13"/>
            <p:extLst>
              <p:ext uri="{D42A27DB-BD31-4B8C-83A1-F6EECF244321}">
                <p14:modId xmlns:p14="http://schemas.microsoft.com/office/powerpoint/2010/main" val="682853751"/>
              </p:ext>
            </p:extLst>
          </p:nvPr>
        </p:nvGraphicFramePr>
        <p:xfrm>
          <a:off x="899592" y="1220012"/>
          <a:ext cx="6655275" cy="4545887"/>
        </p:xfrm>
        <a:graphic>
          <a:graphicData uri="http://schemas.openxmlformats.org/drawingml/2006/table">
            <a:tbl>
              <a:tblPr/>
              <a:tblGrid>
                <a:gridCol w="760197">
                  <a:extLst>
                    <a:ext uri="{9D8B030D-6E8A-4147-A177-3AD203B41FA5}">
                      <a16:colId xmlns:a16="http://schemas.microsoft.com/office/drawing/2014/main" val="20000"/>
                    </a:ext>
                  </a:extLst>
                </a:gridCol>
                <a:gridCol w="2461588">
                  <a:extLst>
                    <a:ext uri="{9D8B030D-6E8A-4147-A177-3AD203B41FA5}">
                      <a16:colId xmlns:a16="http://schemas.microsoft.com/office/drawing/2014/main" val="20001"/>
                    </a:ext>
                  </a:extLst>
                </a:gridCol>
                <a:gridCol w="37392">
                  <a:extLst>
                    <a:ext uri="{9D8B030D-6E8A-4147-A177-3AD203B41FA5}">
                      <a16:colId xmlns:a16="http://schemas.microsoft.com/office/drawing/2014/main" val="20002"/>
                    </a:ext>
                  </a:extLst>
                </a:gridCol>
                <a:gridCol w="726057">
                  <a:extLst>
                    <a:ext uri="{9D8B030D-6E8A-4147-A177-3AD203B41FA5}">
                      <a16:colId xmlns:a16="http://schemas.microsoft.com/office/drawing/2014/main" val="20004"/>
                    </a:ext>
                  </a:extLst>
                </a:gridCol>
                <a:gridCol w="701103">
                  <a:extLst>
                    <a:ext uri="{9D8B030D-6E8A-4147-A177-3AD203B41FA5}">
                      <a16:colId xmlns:a16="http://schemas.microsoft.com/office/drawing/2014/main" val="20005"/>
                    </a:ext>
                  </a:extLst>
                </a:gridCol>
                <a:gridCol w="707437">
                  <a:extLst>
                    <a:ext uri="{9D8B030D-6E8A-4147-A177-3AD203B41FA5}">
                      <a16:colId xmlns:a16="http://schemas.microsoft.com/office/drawing/2014/main" val="20006"/>
                    </a:ext>
                  </a:extLst>
                </a:gridCol>
                <a:gridCol w="563847">
                  <a:extLst>
                    <a:ext uri="{9D8B030D-6E8A-4147-A177-3AD203B41FA5}">
                      <a16:colId xmlns:a16="http://schemas.microsoft.com/office/drawing/2014/main" val="2617102857"/>
                    </a:ext>
                  </a:extLst>
                </a:gridCol>
                <a:gridCol w="697654">
                  <a:extLst>
                    <a:ext uri="{9D8B030D-6E8A-4147-A177-3AD203B41FA5}">
                      <a16:colId xmlns:a16="http://schemas.microsoft.com/office/drawing/2014/main" val="1478341793"/>
                    </a:ext>
                  </a:extLst>
                </a:gridCol>
              </a:tblGrid>
              <a:tr h="548864">
                <a:tc rowSpan="2">
                  <a:txBody>
                    <a:bodyPr/>
                    <a:lstStyle/>
                    <a:p>
                      <a:pPr algn="ctr" rtl="0" fontAlgn="ctr"/>
                      <a:r>
                        <a:rPr lang="pl-PL" sz="800" b="1" i="0" u="none" strike="noStrike" dirty="0">
                          <a:solidFill>
                            <a:srgbClr val="000000"/>
                          </a:solidFill>
                          <a:effectLst/>
                          <a:latin typeface="Arial" panose="020B0604020202020204" pitchFamily="34" charset="0"/>
                          <a:cs typeface="Arial" panose="020B0604020202020204" pitchFamily="34" charset="0"/>
                        </a:rPr>
                        <a:t>Kod zebranych  odpadów komunalnych</a:t>
                      </a:r>
                    </a:p>
                  </a:txBody>
                  <a:tcPr marL="5996" marR="5996" marT="5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pl-PL" sz="1100" b="1" i="0" u="none" strike="noStrike" dirty="0">
                          <a:solidFill>
                            <a:srgbClr val="000000"/>
                          </a:solidFill>
                          <a:effectLst/>
                          <a:latin typeface="Calibri"/>
                        </a:rPr>
                        <a:t>Rodzaj zebranych odpadów komunalnych</a:t>
                      </a:r>
                    </a:p>
                  </a:txBody>
                  <a:tcPr marL="5996" marR="5996" marT="5996"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rtl="0" fontAlgn="ctr"/>
                      <a:r>
                        <a:rPr lang="pl-PL" sz="1100" b="1" i="0" u="none" strike="noStrike" dirty="0">
                          <a:solidFill>
                            <a:srgbClr val="000000"/>
                          </a:solidFill>
                          <a:effectLst/>
                          <a:latin typeface="Calibri"/>
                        </a:rPr>
                        <a:t>Masa zebranych odpadów komunalnych</a:t>
                      </a:r>
                      <a:r>
                        <a:rPr lang="pl-PL" sz="1100" b="1" i="0" u="none" strike="noStrike" baseline="30000" dirty="0">
                          <a:solidFill>
                            <a:srgbClr val="000000"/>
                          </a:solidFill>
                          <a:effectLst/>
                          <a:latin typeface="Calibri"/>
                        </a:rPr>
                        <a:t> </a:t>
                      </a:r>
                      <a:r>
                        <a:rPr lang="pl-PL" sz="1100" b="1" i="0" u="none" strike="noStrike" dirty="0">
                          <a:solidFill>
                            <a:srgbClr val="000000"/>
                          </a:solidFill>
                          <a:effectLst/>
                          <a:latin typeface="Calibri"/>
                        </a:rPr>
                        <a:t>[Mg]         </a:t>
                      </a:r>
                    </a:p>
                    <a:p>
                      <a:pPr marL="0" marR="0" indent="0" algn="ctr" defTabSz="914400" rtl="0" eaLnBrk="1" fontAlgn="ctr" latinLnBrk="0" hangingPunct="1">
                        <a:lnSpc>
                          <a:spcPct val="100000"/>
                        </a:lnSpc>
                        <a:spcBef>
                          <a:spcPts val="0"/>
                        </a:spcBef>
                        <a:spcAft>
                          <a:spcPts val="0"/>
                        </a:spcAft>
                        <a:buClrTx/>
                        <a:buSzTx/>
                        <a:buFontTx/>
                        <a:buNone/>
                        <a:tabLst/>
                        <a:defRPr/>
                      </a:pPr>
                      <a:r>
                        <a:rPr lang="pl-PL" sz="1100" b="1" i="0" u="none" strike="noStrike" dirty="0">
                          <a:solidFill>
                            <a:srgbClr val="000000"/>
                          </a:solidFill>
                          <a:effectLst/>
                          <a:latin typeface="Calibri"/>
                        </a:rPr>
                        <a:t>[Mg] (Tony)</a:t>
                      </a:r>
                    </a:p>
                    <a:p>
                      <a:pPr algn="ctr" rtl="0" fontAlgn="ctr"/>
                      <a:endParaRPr lang="pl-PL" sz="1100" b="1" i="0" u="none" strike="noStrike" dirty="0">
                        <a:solidFill>
                          <a:srgbClr val="000000"/>
                        </a:solidFill>
                        <a:effectLst/>
                        <a:latin typeface="Calibri"/>
                      </a:endParaRP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rtl="0" fontAlgn="ctr"/>
                      <a:endParaRPr lang="pl-PL" sz="1100" b="1" i="0" u="none" strike="noStrike" dirty="0">
                        <a:solidFill>
                          <a:srgbClr val="000000"/>
                        </a:solidFill>
                        <a:effectLst/>
                        <a:latin typeface="Calibri"/>
                      </a:endParaRP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fontAlgn="ctr"/>
                      <a:endParaRPr lang="pl-PL" sz="1100" b="1" i="0" u="none" strike="noStrike" dirty="0">
                        <a:solidFill>
                          <a:srgbClr val="000000"/>
                        </a:solidFill>
                        <a:effectLst/>
                        <a:latin typeface="Calibri"/>
                      </a:endParaRP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fontAlgn="ctr"/>
                      <a:endParaRPr lang="pl-PL" sz="800" b="1" i="0" u="none" strike="noStrike" dirty="0">
                        <a:solidFill>
                          <a:srgbClr val="000000"/>
                        </a:solidFill>
                        <a:effectLst/>
                        <a:latin typeface="Calibri"/>
                      </a:endParaRP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rtl="0" fontAlgn="ctr"/>
                      <a:endParaRPr lang="pl-PL" sz="800" b="1" i="0" u="none" strike="noStrike" dirty="0">
                        <a:solidFill>
                          <a:srgbClr val="000000"/>
                        </a:solidFill>
                        <a:effectLst/>
                        <a:latin typeface="Calibri"/>
                      </a:endParaRP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fontAlgn="ctr"/>
                      <a:endParaRPr lang="pl-PL" sz="1100" b="1" i="0" u="none" strike="noStrike" dirty="0">
                        <a:solidFill>
                          <a:srgbClr val="000000"/>
                        </a:solidFill>
                        <a:effectLst/>
                        <a:latin typeface="Calibri"/>
                      </a:endParaRP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46732">
                <a:tc vMerge="1">
                  <a:txBody>
                    <a:bodyPr/>
                    <a:lstStyle/>
                    <a:p>
                      <a:endParaRPr lang="pl-PL"/>
                    </a:p>
                  </a:txBody>
                  <a:tcPr>
                    <a:lnT w="12700" cap="flat" cmpd="sng" algn="ctr">
                      <a:solidFill>
                        <a:srgbClr val="000000"/>
                      </a:solidFill>
                      <a:prstDash val="solid"/>
                      <a:round/>
                      <a:headEnd type="none" w="med" len="med"/>
                      <a:tailEnd type="none" w="med" len="med"/>
                    </a:lnT>
                  </a:tcPr>
                </a:tc>
                <a:tc vMerge="1">
                  <a:txBody>
                    <a:bodyPr/>
                    <a:lstStyle/>
                    <a:p>
                      <a:endParaRPr lang="pl-PL"/>
                    </a:p>
                  </a:txBody>
                  <a:tcPr>
                    <a:lnT w="12700" cap="flat" cmpd="sng" algn="ctr">
                      <a:solidFill>
                        <a:srgbClr val="000000"/>
                      </a:solidFill>
                      <a:prstDash val="solid"/>
                      <a:round/>
                      <a:headEnd type="none" w="med" len="med"/>
                      <a:tailEnd type="none" w="med" len="med"/>
                    </a:lnT>
                  </a:tcPr>
                </a:tc>
                <a:tc rowSpan="9">
                  <a:txBody>
                    <a:bodyPr/>
                    <a:lstStyle/>
                    <a:p>
                      <a:pPr algn="ctr" rtl="0" fontAlgn="ctr"/>
                      <a:endParaRPr lang="pl-PL" sz="800" b="1" i="0" u="none" strike="noStrike" dirty="0">
                        <a:solidFill>
                          <a:srgbClr val="000000"/>
                        </a:solidFill>
                        <a:effectLst/>
                        <a:latin typeface="Arial" panose="020B0604020202020204" pitchFamily="34" charset="0"/>
                        <a:cs typeface="Arial" panose="020B0604020202020204" pitchFamily="34" charset="0"/>
                      </a:endParaRPr>
                    </a:p>
                  </a:txBody>
                  <a:tcPr marL="5996" marR="5996" marT="5996" marB="0" anchor="ctr">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900" b="1" i="0" u="none" strike="noStrike" dirty="0">
                          <a:solidFill>
                            <a:srgbClr val="000000"/>
                          </a:solidFill>
                          <a:effectLst/>
                          <a:latin typeface="Arial" panose="020B0604020202020204" pitchFamily="34" charset="0"/>
                          <a:cs typeface="Arial" panose="020B0604020202020204" pitchFamily="34" charset="0"/>
                        </a:rPr>
                        <a:t>Rok</a:t>
                      </a:r>
                      <a:r>
                        <a:rPr lang="pl-PL" sz="900" b="1" i="0" u="none" strike="noStrike" baseline="0" dirty="0">
                          <a:solidFill>
                            <a:srgbClr val="000000"/>
                          </a:solidFill>
                          <a:effectLst/>
                          <a:latin typeface="Arial" panose="020B0604020202020204" pitchFamily="34" charset="0"/>
                          <a:cs typeface="Arial" panose="020B0604020202020204" pitchFamily="34" charset="0"/>
                        </a:rPr>
                        <a:t> 2018</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pl-PL" sz="900" b="1" i="0" u="none" strike="noStrike" dirty="0">
                          <a:solidFill>
                            <a:srgbClr val="000000"/>
                          </a:solidFill>
                          <a:effectLst/>
                          <a:latin typeface="Arial" panose="020B0604020202020204" pitchFamily="34" charset="0"/>
                          <a:cs typeface="Arial" panose="020B0604020202020204" pitchFamily="34" charset="0"/>
                        </a:rPr>
                        <a:t>Rok 2019</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pl-PL" sz="900" b="1" i="0" u="none" strike="noStrike" dirty="0">
                          <a:solidFill>
                            <a:srgbClr val="000000"/>
                          </a:solidFill>
                          <a:effectLst/>
                          <a:latin typeface="Arial" panose="020B0604020202020204" pitchFamily="34" charset="0"/>
                          <a:cs typeface="Arial" panose="020B0604020202020204" pitchFamily="34" charset="0"/>
                        </a:rPr>
                        <a:t>Rok</a:t>
                      </a:r>
                      <a:r>
                        <a:rPr lang="pl-PL" sz="900" b="1" i="0" u="none" strike="noStrike" baseline="0" dirty="0">
                          <a:solidFill>
                            <a:srgbClr val="000000"/>
                          </a:solidFill>
                          <a:effectLst/>
                          <a:latin typeface="Arial" panose="020B0604020202020204" pitchFamily="34" charset="0"/>
                          <a:cs typeface="Arial" panose="020B0604020202020204" pitchFamily="34" charset="0"/>
                        </a:rPr>
                        <a:t> 2020  </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pl-PL" sz="900" b="1" i="0" u="none" strike="noStrike" dirty="0">
                          <a:solidFill>
                            <a:srgbClr val="000000"/>
                          </a:solidFill>
                          <a:effectLst/>
                          <a:latin typeface="Arial" panose="020B0604020202020204" pitchFamily="34" charset="0"/>
                          <a:cs typeface="Arial" panose="020B0604020202020204" pitchFamily="34" charset="0"/>
                        </a:rPr>
                        <a:t>Rok 2021 </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pl-PL" sz="900" b="1" i="0" u="none" strike="noStrike" dirty="0">
                          <a:solidFill>
                            <a:srgbClr val="000000"/>
                          </a:solidFill>
                          <a:effectLst/>
                          <a:latin typeface="Arial" panose="020B0604020202020204" pitchFamily="34" charset="0"/>
                          <a:cs typeface="Arial" panose="020B0604020202020204" pitchFamily="34" charset="0"/>
                        </a:rPr>
                        <a:t>Rok 2022 </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401099">
                <a:tc>
                  <a:txBody>
                    <a:bodyPr/>
                    <a:lstStyle/>
                    <a:p>
                      <a:pPr algn="ctr" rtl="0" fontAlgn="ctr"/>
                      <a:r>
                        <a:rPr lang="pl-PL" sz="1100" b="0" i="0" u="none" strike="noStrike" dirty="0">
                          <a:solidFill>
                            <a:srgbClr val="000000"/>
                          </a:solidFill>
                          <a:effectLst/>
                          <a:latin typeface="Calibri"/>
                        </a:rPr>
                        <a:t>15 01 04</a:t>
                      </a: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Opakowania z</a:t>
                      </a:r>
                      <a:r>
                        <a:rPr lang="pl-PL" sz="1100" b="0" i="0" u="none" strike="noStrike" baseline="0" dirty="0">
                          <a:solidFill>
                            <a:srgbClr val="000000"/>
                          </a:solidFill>
                          <a:effectLst/>
                          <a:latin typeface="Calibri"/>
                        </a:rPr>
                        <a:t> metali </a:t>
                      </a:r>
                      <a:endParaRPr lang="pl-PL" sz="1100" b="0" i="0" u="none" strike="noStrike" dirty="0">
                        <a:solidFill>
                          <a:srgbClr val="000000"/>
                        </a:solidFill>
                        <a:effectLst/>
                        <a:latin typeface="Calibri"/>
                      </a:endParaRP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fontAlgn="ctr"/>
                      <a:endParaRPr lang="pl-PL" sz="1100" b="0" i="0" u="none" strike="noStrike" dirty="0">
                        <a:solidFill>
                          <a:srgbClr val="000000"/>
                        </a:solidFill>
                        <a:effectLst/>
                        <a:latin typeface="Calibri"/>
                      </a:endParaRPr>
                    </a:p>
                  </a:txBody>
                  <a:tcPr marL="5996" marR="5996" marT="5996"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Arial" panose="020B0604020202020204" pitchFamily="34" charset="0"/>
                          <a:cs typeface="Arial" panose="020B0604020202020204" pitchFamily="34" charset="0"/>
                        </a:rPr>
                        <a:t>0,00</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0,10</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2,49</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1,89</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0,00</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401099">
                <a:tc>
                  <a:txBody>
                    <a:bodyPr/>
                    <a:lstStyle/>
                    <a:p>
                      <a:pPr algn="ctr" rtl="0" fontAlgn="ctr"/>
                      <a:r>
                        <a:rPr lang="pl-PL" sz="1100" b="0" i="0" u="none" strike="noStrike" dirty="0">
                          <a:solidFill>
                            <a:srgbClr val="000000"/>
                          </a:solidFill>
                          <a:effectLst/>
                          <a:latin typeface="Calibri"/>
                        </a:rPr>
                        <a:t>15 01 10*</a:t>
                      </a: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 Opakowania zawierające pozostałości substancji niebezpiecznych lub nimi zanieczyszczone</a:t>
                      </a: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ctr"/>
                      <a:endParaRPr lang="pl-PL" sz="1100" b="0" i="0" u="none" strike="noStrike" dirty="0">
                        <a:solidFill>
                          <a:srgbClr val="000000"/>
                        </a:solidFill>
                        <a:effectLst/>
                        <a:latin typeface="Calibri"/>
                      </a:endParaRPr>
                    </a:p>
                  </a:txBody>
                  <a:tcPr marL="5996" marR="5996" marT="5996"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Arial" panose="020B0604020202020204" pitchFamily="34" charset="0"/>
                          <a:cs typeface="Arial" panose="020B0604020202020204" pitchFamily="34" charset="0"/>
                        </a:rPr>
                        <a:t>2,05</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0,52 </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10,04</a:t>
                      </a:r>
                      <a:r>
                        <a:rPr lang="pl-PL" sz="1100" baseline="0" dirty="0"/>
                        <a:t> </a:t>
                      </a:r>
                      <a:r>
                        <a:rPr lang="pl-PL" sz="1100" dirty="0"/>
                        <a:t> </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0,00</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0,00</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r h="368065">
                <a:tc rowSpan="2">
                  <a:txBody>
                    <a:bodyPr/>
                    <a:lstStyle/>
                    <a:p>
                      <a:pPr algn="ctr" rtl="0" fontAlgn="ctr"/>
                      <a:r>
                        <a:rPr lang="pl-PL" sz="1100" b="0" i="0" u="none" strike="noStrike" dirty="0">
                          <a:solidFill>
                            <a:srgbClr val="000000"/>
                          </a:solidFill>
                          <a:effectLst/>
                          <a:latin typeface="Calibri"/>
                        </a:rPr>
                        <a:t>16 …</a:t>
                      </a: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   </a:t>
                      </a:r>
                      <a:r>
                        <a:rPr lang="pl-PL" sz="1100" b="0" i="0" u="none" strike="noStrike" baseline="0" dirty="0">
                          <a:solidFill>
                            <a:srgbClr val="000000"/>
                          </a:solidFill>
                          <a:effectLst/>
                          <a:latin typeface="Calibri"/>
                        </a:rPr>
                        <a:t>  </a:t>
                      </a:r>
                      <a:r>
                        <a:rPr lang="pl-PL" sz="1100" b="0" i="0" u="none" strike="noStrike" dirty="0">
                          <a:solidFill>
                            <a:srgbClr val="000000"/>
                          </a:solidFill>
                          <a:effectLst/>
                          <a:latin typeface="Calibri"/>
                        </a:rPr>
                        <a:t> Zużyte opony, Zużyte urządzenia zawierające niebezpieczne elementy inne niż wymienione</a:t>
                      </a: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vMerge="1">
                  <a:txBody>
                    <a:bodyPr/>
                    <a:lstStyle/>
                    <a:p>
                      <a:pPr algn="ctr" fontAlgn="ctr"/>
                      <a:endParaRPr lang="pl-PL" sz="1100" b="0" i="0" u="none" strike="noStrike" dirty="0">
                        <a:solidFill>
                          <a:srgbClr val="000000"/>
                        </a:solidFill>
                        <a:effectLst/>
                        <a:latin typeface="Calibri"/>
                      </a:endParaRPr>
                    </a:p>
                  </a:txBody>
                  <a:tcPr marL="5996" marR="5996" marT="5996"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pl-PL" sz="1100" b="0" i="0" u="none" strike="noStrike" dirty="0">
                          <a:solidFill>
                            <a:srgbClr val="000000"/>
                          </a:solidFill>
                          <a:effectLst/>
                          <a:latin typeface="Arial" panose="020B0604020202020204" pitchFamily="34" charset="0"/>
                          <a:cs typeface="Arial" panose="020B0604020202020204" pitchFamily="34" charset="0"/>
                        </a:rPr>
                        <a:t>10,58</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rowSpan="2">
                  <a:txBody>
                    <a:bodyPr/>
                    <a:lstStyle/>
                    <a:p>
                      <a:pPr algn="ctr"/>
                      <a:r>
                        <a:rPr lang="pl-PL" sz="1100" baseline="0" dirty="0"/>
                        <a:t>  </a:t>
                      </a:r>
                      <a:r>
                        <a:rPr lang="pl-PL" sz="1100" dirty="0"/>
                        <a:t>23,78 </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rowSpan="2">
                  <a:txBody>
                    <a:bodyPr/>
                    <a:lstStyle/>
                    <a:p>
                      <a:pPr algn="ctr"/>
                      <a:r>
                        <a:rPr lang="pl-PL" sz="1100" dirty="0"/>
                        <a:t>14,66</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rowSpan="2">
                  <a:txBody>
                    <a:bodyPr/>
                    <a:lstStyle/>
                    <a:p>
                      <a:pPr algn="ctr"/>
                      <a:r>
                        <a:rPr lang="pl-PL" sz="1100" dirty="0"/>
                        <a:t>23,68 </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rowSpan="2">
                  <a:txBody>
                    <a:bodyPr/>
                    <a:lstStyle/>
                    <a:p>
                      <a:pPr algn="ctr"/>
                      <a:r>
                        <a:rPr lang="pl-PL" sz="1100" dirty="0"/>
                        <a:t>26,94</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5"/>
                  </a:ext>
                </a:extLst>
              </a:tr>
              <a:tr h="394471">
                <a:tc vMerge="1">
                  <a:txBody>
                    <a:bodyPr/>
                    <a:lstStyle/>
                    <a:p>
                      <a:endParaRPr lang="pl-PL"/>
                    </a:p>
                  </a:txBody>
                  <a:tcPr>
                    <a:lnT w="6350" cap="flat" cmpd="sng" algn="ctr">
                      <a:solidFill>
                        <a:srgbClr val="000000"/>
                      </a:solidFill>
                      <a:prstDash val="solid"/>
                      <a:round/>
                      <a:headEnd type="none" w="med" len="med"/>
                      <a:tailEnd type="none" w="med" len="med"/>
                    </a:lnT>
                  </a:tcPr>
                </a:tc>
                <a:tc>
                  <a:txBody>
                    <a:bodyPr/>
                    <a:lstStyle/>
                    <a:p>
                      <a:pPr algn="ctr" rtl="0" fontAlgn="ctr"/>
                      <a:r>
                        <a:rPr lang="pl-PL" sz="1100" b="0" i="0" u="none" strike="noStrike" dirty="0">
                          <a:solidFill>
                            <a:srgbClr val="000000"/>
                          </a:solidFill>
                          <a:effectLst/>
                          <a:latin typeface="Calibri"/>
                        </a:rPr>
                        <a:t>w 16 02 09 do 16 02 12</a:t>
                      </a:r>
                    </a:p>
                  </a:txBody>
                  <a:tcPr marL="5996" marR="5996" marT="5996" marB="0" anchor="ctr">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pl-PL" dirty="0"/>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vMerge="1">
                  <a:txBody>
                    <a:bodyPr/>
                    <a:lstStyle/>
                    <a:p>
                      <a:endParaRPr lang="pl-PL"/>
                    </a:p>
                  </a:txBody>
                  <a:tcPr>
                    <a:lnT w="19050" cap="flat" cmpd="sng" algn="ctr">
                      <a:solidFill>
                        <a:srgbClr val="000000"/>
                      </a:solidFill>
                      <a:prstDash val="solid"/>
                      <a:round/>
                      <a:headEnd type="none" w="med" len="med"/>
                      <a:tailEnd type="none" w="med" len="med"/>
                    </a:lnT>
                  </a:tcPr>
                </a:tc>
                <a:tc vMerge="1">
                  <a:txBody>
                    <a:bodyPr/>
                    <a:lstStyle/>
                    <a:p>
                      <a:endParaRPr lang="pl-PL"/>
                    </a:p>
                  </a:txBody>
                  <a:tcPr>
                    <a:lnT w="19050" cap="flat" cmpd="sng" algn="ctr">
                      <a:solidFill>
                        <a:srgbClr val="000000"/>
                      </a:solidFill>
                      <a:prstDash val="solid"/>
                      <a:round/>
                      <a:headEnd type="none" w="med" len="med"/>
                      <a:tailEnd type="none" w="med" len="med"/>
                    </a:lnT>
                  </a:tcPr>
                </a:tc>
                <a:tc vMerge="1">
                  <a:txBody>
                    <a:bodyPr/>
                    <a:lstStyle/>
                    <a:p>
                      <a:endParaRPr lang="pl-PL"/>
                    </a:p>
                  </a:txBody>
                  <a:tcPr>
                    <a:lnT w="19050" cap="flat" cmpd="sng" algn="ctr">
                      <a:solidFill>
                        <a:srgbClr val="000000"/>
                      </a:solidFill>
                      <a:prstDash val="solid"/>
                      <a:round/>
                      <a:headEnd type="none" w="med" len="med"/>
                      <a:tailEnd type="none" w="med" len="med"/>
                    </a:lnT>
                  </a:tcPr>
                </a:tc>
                <a:tc vMerge="1">
                  <a:txBody>
                    <a:bodyPr/>
                    <a:lstStyle/>
                    <a:p>
                      <a:endParaRPr lang="pl-PL"/>
                    </a:p>
                  </a:txBody>
                  <a:tcPr>
                    <a:lnT w="19050" cap="flat" cmpd="sng" algn="ctr">
                      <a:solidFill>
                        <a:srgbClr val="000000"/>
                      </a:solidFill>
                      <a:prstDash val="solid"/>
                      <a:round/>
                      <a:headEnd type="none" w="med" len="med"/>
                      <a:tailEnd type="none" w="med" len="med"/>
                    </a:lnT>
                  </a:tcPr>
                </a:tc>
                <a:tc vMerge="1">
                  <a:txBody>
                    <a:bodyPr/>
                    <a:lstStyle/>
                    <a:p>
                      <a:endParaRPr lang="pl-PL"/>
                    </a:p>
                  </a:txBody>
                  <a:tcPr/>
                </a:tc>
                <a:extLst>
                  <a:ext uri="{0D108BD9-81ED-4DB2-BD59-A6C34878D82A}">
                    <a16:rowId xmlns:a16="http://schemas.microsoft.com/office/drawing/2014/main" val="10006"/>
                  </a:ext>
                </a:extLst>
              </a:tr>
              <a:tr h="729663">
                <a:tc>
                  <a:txBody>
                    <a:bodyPr/>
                    <a:lstStyle/>
                    <a:p>
                      <a:pPr algn="ctr" rtl="0" fontAlgn="ctr"/>
                      <a:r>
                        <a:rPr lang="pl-PL" sz="1100" b="0" i="0" u="none" strike="noStrike" dirty="0">
                          <a:solidFill>
                            <a:srgbClr val="000000"/>
                          </a:solidFill>
                          <a:effectLst/>
                          <a:latin typeface="Calibri"/>
                        </a:rPr>
                        <a:t>17 …</a:t>
                      </a:r>
                    </a:p>
                    <a:p>
                      <a:pPr algn="ctr" rtl="0" fontAlgn="ctr"/>
                      <a:endParaRPr lang="pl-PL" sz="1100" b="0" i="0" u="none" strike="noStrike" dirty="0">
                        <a:solidFill>
                          <a:srgbClr val="000000"/>
                        </a:solidFill>
                        <a:effectLst/>
                        <a:latin typeface="Calibri"/>
                      </a:endParaRP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   Odpady z budowy, remontów i demontażu obiektów budowlanych oraz infrastruktury drogowej, szkło, tworzywa sztuczne, odpady z betonu </a:t>
                      </a: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ctr"/>
                      <a:endParaRPr lang="pl-PL" sz="1100" b="0" i="0" u="none" strike="noStrike" dirty="0">
                        <a:solidFill>
                          <a:srgbClr val="000000"/>
                        </a:solidFill>
                        <a:effectLst/>
                        <a:latin typeface="Calibri"/>
                      </a:endParaRPr>
                    </a:p>
                  </a:txBody>
                  <a:tcPr marL="5996" marR="5996" marT="5996"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Arial" panose="020B0604020202020204" pitchFamily="34" charset="0"/>
                          <a:cs typeface="Arial" panose="020B0604020202020204" pitchFamily="34" charset="0"/>
                        </a:rPr>
                        <a:t>317,94</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  250,20</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 228,08</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261,78 </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203,68</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548864">
                <a:tc>
                  <a:txBody>
                    <a:bodyPr/>
                    <a:lstStyle/>
                    <a:p>
                      <a:pPr algn="ctr" rtl="0" fontAlgn="ctr"/>
                      <a:r>
                        <a:rPr lang="pl-PL" sz="1100" b="0" i="0" u="none" strike="noStrike" dirty="0">
                          <a:solidFill>
                            <a:srgbClr val="000000"/>
                          </a:solidFill>
                          <a:effectLst/>
                          <a:latin typeface="Calibri"/>
                        </a:rPr>
                        <a:t>17 06 04</a:t>
                      </a: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Zmieszane odpady z budowy, remontów i demontażu inne niż wymienione w 17 09 01, 17 09 02 i 17 09 03</a:t>
                      </a: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ctr"/>
                      <a:endParaRPr lang="pl-PL" sz="1100" b="0" i="0" u="none" strike="noStrike" dirty="0">
                        <a:solidFill>
                          <a:srgbClr val="000000"/>
                        </a:solidFill>
                        <a:effectLst/>
                        <a:latin typeface="Calibri"/>
                      </a:endParaRPr>
                    </a:p>
                  </a:txBody>
                  <a:tcPr marL="5996" marR="5996" marT="5996"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Arial" panose="020B0604020202020204" pitchFamily="34" charset="0"/>
                          <a:cs typeface="Arial" panose="020B0604020202020204" pitchFamily="34" charset="0"/>
                        </a:rPr>
                        <a:t>0,00</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latin typeface="Arial" panose="020B0604020202020204" pitchFamily="34" charset="0"/>
                          <a:cs typeface="Arial" panose="020B0604020202020204" pitchFamily="34" charset="0"/>
                        </a:rPr>
                        <a:t>   0,00</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1,39</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1,98</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1,24</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190297">
                <a:tc>
                  <a:txBody>
                    <a:bodyPr/>
                    <a:lstStyle/>
                    <a:p>
                      <a:pPr algn="ctr" rtl="0" fontAlgn="ctr"/>
                      <a:r>
                        <a:rPr lang="pl-PL" sz="1100" b="0" i="0" u="none" strike="noStrike">
                          <a:solidFill>
                            <a:srgbClr val="000000"/>
                          </a:solidFill>
                          <a:effectLst/>
                          <a:latin typeface="Calibri"/>
                        </a:rPr>
                        <a:t>20 01 10</a:t>
                      </a: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Odzież</a:t>
                      </a: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ctr"/>
                      <a:endParaRPr lang="pl-PL" sz="1100" b="0" i="0" u="none" strike="noStrike" dirty="0">
                        <a:solidFill>
                          <a:srgbClr val="000000"/>
                        </a:solidFill>
                        <a:effectLst/>
                        <a:latin typeface="Calibri"/>
                      </a:endParaRPr>
                    </a:p>
                  </a:txBody>
                  <a:tcPr marL="5996" marR="5996" marT="5996"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100" b="0" i="0" u="none" strike="noStrike" dirty="0">
                          <a:solidFill>
                            <a:srgbClr val="000000"/>
                          </a:solidFill>
                          <a:effectLst/>
                          <a:latin typeface="Arial" panose="020B0604020202020204" pitchFamily="34" charset="0"/>
                          <a:cs typeface="Arial" panose="020B0604020202020204" pitchFamily="34" charset="0"/>
                        </a:rPr>
                        <a:t>8,04</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6,74</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10,04</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15,30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12,74</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368065">
                <a:tc>
                  <a:txBody>
                    <a:bodyPr/>
                    <a:lstStyle/>
                    <a:p>
                      <a:pPr algn="ctr" rtl="0" fontAlgn="ctr"/>
                      <a:r>
                        <a:rPr lang="pl-PL" sz="1100" b="0" i="0" u="none" strike="noStrike" dirty="0">
                          <a:solidFill>
                            <a:srgbClr val="000000"/>
                          </a:solidFill>
                          <a:effectLst/>
                          <a:latin typeface="Calibri"/>
                        </a:rPr>
                        <a:t>20 01 02</a:t>
                      </a:r>
                      <a:r>
                        <a:rPr lang="pl-PL" sz="1100" b="0" i="0" u="none" strike="noStrike" baseline="0" dirty="0">
                          <a:solidFill>
                            <a:srgbClr val="000000"/>
                          </a:solidFill>
                          <a:effectLst/>
                          <a:latin typeface="Calibri"/>
                        </a:rPr>
                        <a:t> lub 17 02 02 </a:t>
                      </a:r>
                      <a:endParaRPr lang="pl-PL" sz="1100" b="0" i="0" u="none" strike="noStrike" dirty="0">
                        <a:solidFill>
                          <a:srgbClr val="000000"/>
                        </a:solidFill>
                        <a:effectLst/>
                        <a:latin typeface="Calibri"/>
                      </a:endParaRP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Szkło</a:t>
                      </a:r>
                    </a:p>
                  </a:txBody>
                  <a:tcPr marL="5996" marR="5996" marT="5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ctr"/>
                      <a:endParaRPr lang="pl-PL" sz="1100" b="0" i="0" u="none" strike="noStrike" dirty="0">
                        <a:solidFill>
                          <a:srgbClr val="000000"/>
                        </a:solidFill>
                        <a:effectLst/>
                        <a:latin typeface="Calibri"/>
                      </a:endParaRPr>
                    </a:p>
                  </a:txBody>
                  <a:tcPr marL="5996" marR="5996" marT="5996"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l-PL" sz="1100" b="0" i="0" u="none" strike="noStrike" dirty="0">
                          <a:solidFill>
                            <a:srgbClr val="000000"/>
                          </a:solidFill>
                          <a:effectLst/>
                          <a:latin typeface="Arial" panose="020B0604020202020204" pitchFamily="34" charset="0"/>
                          <a:cs typeface="Arial" panose="020B0604020202020204" pitchFamily="34" charset="0"/>
                        </a:rPr>
                        <a:t>3,37</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aseline="0" dirty="0"/>
                        <a:t>   </a:t>
                      </a:r>
                      <a:r>
                        <a:rPr lang="pl-PL" sz="1100" dirty="0"/>
                        <a:t>18,30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19,76</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19,06 </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23,70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bl>
          </a:graphicData>
        </a:graphic>
      </p:graphicFrame>
      <p:pic>
        <p:nvPicPr>
          <p:cNvPr id="5" name="Picture 2">
            <a:extLst>
              <a:ext uri="{FF2B5EF4-FFF2-40B4-BE49-F238E27FC236}">
                <a16:creationId xmlns:a16="http://schemas.microsoft.com/office/drawing/2014/main" id="{725BF57C-BD54-431C-AAFD-6F85230F18AF}"/>
              </a:ext>
            </a:extLst>
          </p:cNvPr>
          <p:cNvPicPr>
            <a:picLocks noChangeAspect="1"/>
          </p:cNvPicPr>
          <p:nvPr/>
        </p:nvPicPr>
        <p:blipFill>
          <a:blip r:embed="rId8"/>
          <a:srcRect/>
          <a:stretch>
            <a:fillRect/>
          </a:stretch>
        </p:blipFill>
        <p:spPr>
          <a:xfrm>
            <a:off x="7668341" y="5956108"/>
            <a:ext cx="1152128" cy="816093"/>
          </a:xfrm>
          <a:prstGeom prst="rect">
            <a:avLst/>
          </a:prstGeom>
          <a:noFill/>
          <a:ln>
            <a:noFill/>
          </a:ln>
        </p:spPr>
      </p:pic>
    </p:spTree>
    <p:extLst>
      <p:ext uri="{BB962C8B-B14F-4D97-AF65-F5344CB8AC3E}">
        <p14:creationId xmlns:p14="http://schemas.microsoft.com/office/powerpoint/2010/main" val="2336810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15</a:t>
            </a:fld>
            <a:endParaRPr lang="pl-PL"/>
          </a:p>
        </p:txBody>
      </p:sp>
      <p:graphicFrame>
        <p:nvGraphicFramePr>
          <p:cNvPr id="3" name="Diagram 2"/>
          <p:cNvGraphicFramePr/>
          <p:nvPr>
            <p:extLst>
              <p:ext uri="{D42A27DB-BD31-4B8C-83A1-F6EECF244321}">
                <p14:modId xmlns:p14="http://schemas.microsoft.com/office/powerpoint/2010/main" val="864814030"/>
              </p:ext>
            </p:extLst>
          </p:nvPr>
        </p:nvGraphicFramePr>
        <p:xfrm>
          <a:off x="811529" y="260648"/>
          <a:ext cx="7520940" cy="548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Symbol zastępczy zawartości 5"/>
          <p:cNvGraphicFramePr>
            <a:graphicFrameLocks noGrp="1"/>
          </p:cNvGraphicFramePr>
          <p:nvPr>
            <p:ph sz="quarter" idx="13"/>
            <p:extLst>
              <p:ext uri="{D42A27DB-BD31-4B8C-83A1-F6EECF244321}">
                <p14:modId xmlns:p14="http://schemas.microsoft.com/office/powerpoint/2010/main" val="4170759262"/>
              </p:ext>
            </p:extLst>
          </p:nvPr>
        </p:nvGraphicFramePr>
        <p:xfrm>
          <a:off x="795475" y="2265228"/>
          <a:ext cx="7448933" cy="3646334"/>
        </p:xfrm>
        <a:graphic>
          <a:graphicData uri="http://schemas.openxmlformats.org/drawingml/2006/table">
            <a:tbl>
              <a:tblPr/>
              <a:tblGrid>
                <a:gridCol w="896205">
                  <a:extLst>
                    <a:ext uri="{9D8B030D-6E8A-4147-A177-3AD203B41FA5}">
                      <a16:colId xmlns:a16="http://schemas.microsoft.com/office/drawing/2014/main" val="20000"/>
                    </a:ext>
                  </a:extLst>
                </a:gridCol>
                <a:gridCol w="3233120">
                  <a:extLst>
                    <a:ext uri="{9D8B030D-6E8A-4147-A177-3AD203B41FA5}">
                      <a16:colId xmlns:a16="http://schemas.microsoft.com/office/drawing/2014/main" val="20001"/>
                    </a:ext>
                  </a:extLst>
                </a:gridCol>
                <a:gridCol w="655312">
                  <a:extLst>
                    <a:ext uri="{9D8B030D-6E8A-4147-A177-3AD203B41FA5}">
                      <a16:colId xmlns:a16="http://schemas.microsoft.com/office/drawing/2014/main" val="20004"/>
                    </a:ext>
                  </a:extLst>
                </a:gridCol>
                <a:gridCol w="715766">
                  <a:extLst>
                    <a:ext uri="{9D8B030D-6E8A-4147-A177-3AD203B41FA5}">
                      <a16:colId xmlns:a16="http://schemas.microsoft.com/office/drawing/2014/main" val="20005"/>
                    </a:ext>
                  </a:extLst>
                </a:gridCol>
                <a:gridCol w="652386">
                  <a:extLst>
                    <a:ext uri="{9D8B030D-6E8A-4147-A177-3AD203B41FA5}">
                      <a16:colId xmlns:a16="http://schemas.microsoft.com/office/drawing/2014/main" val="20006"/>
                    </a:ext>
                  </a:extLst>
                </a:gridCol>
                <a:gridCol w="720080">
                  <a:extLst>
                    <a:ext uri="{9D8B030D-6E8A-4147-A177-3AD203B41FA5}">
                      <a16:colId xmlns:a16="http://schemas.microsoft.com/office/drawing/2014/main" val="2617102857"/>
                    </a:ext>
                  </a:extLst>
                </a:gridCol>
                <a:gridCol w="576064">
                  <a:extLst>
                    <a:ext uri="{9D8B030D-6E8A-4147-A177-3AD203B41FA5}">
                      <a16:colId xmlns:a16="http://schemas.microsoft.com/office/drawing/2014/main" val="4116031981"/>
                    </a:ext>
                  </a:extLst>
                </a:gridCol>
              </a:tblGrid>
              <a:tr h="341115">
                <a:tc>
                  <a:txBody>
                    <a:bodyPr/>
                    <a:lstStyle/>
                    <a:p>
                      <a:pPr algn="ctr" rtl="0" fontAlgn="ctr"/>
                      <a:r>
                        <a:rPr lang="pl-PL" sz="1100" b="0" i="0" u="none" strike="noStrike" dirty="0">
                          <a:solidFill>
                            <a:srgbClr val="000000"/>
                          </a:solidFill>
                          <a:effectLst/>
                          <a:latin typeface="Calibri"/>
                        </a:rPr>
                        <a:t>20 01 21</a:t>
                      </a:r>
                    </a:p>
                  </a:txBody>
                  <a:tcPr marL="5996" marR="5996" marT="5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Lampy fluorescencyjne i inne odpady zawierające rtęć</a:t>
                      </a:r>
                    </a:p>
                  </a:txBody>
                  <a:tcPr marL="5996" marR="5996" marT="5996"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l-PL" sz="1100" b="0" i="0" u="none" strike="noStrike" dirty="0">
                          <a:solidFill>
                            <a:srgbClr val="000000"/>
                          </a:solidFill>
                          <a:effectLst/>
                          <a:latin typeface="Arial" panose="020B0604020202020204" pitchFamily="34" charset="0"/>
                          <a:cs typeface="Arial" panose="020B0604020202020204" pitchFamily="34" charset="0"/>
                        </a:rPr>
                        <a:t>0,00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0,09</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0,08</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0,045</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0,28</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33556">
                <a:tc>
                  <a:txBody>
                    <a:bodyPr/>
                    <a:lstStyle/>
                    <a:p>
                      <a:pPr algn="ctr" rtl="0" fontAlgn="ctr"/>
                      <a:r>
                        <a:rPr lang="pl-PL" sz="1100" b="0" i="0" u="none" strike="noStrike">
                          <a:solidFill>
                            <a:srgbClr val="000000"/>
                          </a:solidFill>
                          <a:effectLst/>
                          <a:latin typeface="Calibri"/>
                        </a:rPr>
                        <a:t>20 01 32</a:t>
                      </a:r>
                    </a:p>
                  </a:txBody>
                  <a:tcPr marL="5996" marR="5996" marT="5996" marB="0" anchor="ctr">
                    <a:lnT w="12700" cap="flat" cmpd="sng" algn="ctr">
                      <a:solidFill>
                        <a:srgbClr val="000000"/>
                      </a:solidFill>
                      <a:prstDash val="solid"/>
                      <a:round/>
                      <a:headEnd type="none" w="med" len="med"/>
                      <a:tailEnd type="none" w="med" len="med"/>
                    </a:lnT>
                  </a:tcPr>
                </a:tc>
                <a:tc>
                  <a:txBody>
                    <a:bodyPr/>
                    <a:lstStyle/>
                    <a:p>
                      <a:pPr algn="ctr" rtl="0" fontAlgn="ctr"/>
                      <a:r>
                        <a:rPr lang="pl-PL" sz="1100" b="0" i="0" u="none" strike="noStrike" dirty="0">
                          <a:solidFill>
                            <a:srgbClr val="000000"/>
                          </a:solidFill>
                          <a:effectLst/>
                          <a:latin typeface="Calibri"/>
                        </a:rPr>
                        <a:t>Leki inne niż wymienione w 20 01 31</a:t>
                      </a:r>
                    </a:p>
                  </a:txBody>
                  <a:tcPr marL="5996" marR="5996" marT="5996" marB="0" anchor="ctr">
                    <a:lnT w="12700" cap="flat" cmpd="sng" algn="ctr">
                      <a:solidFill>
                        <a:srgbClr val="000000"/>
                      </a:solidFill>
                      <a:prstDash val="solid"/>
                      <a:round/>
                      <a:headEnd type="none" w="med" len="med"/>
                      <a:tailEnd type="none" w="med" len="med"/>
                    </a:lnT>
                  </a:tcPr>
                </a:tc>
                <a:tc>
                  <a:txBody>
                    <a:bodyPr/>
                    <a:lstStyle/>
                    <a:p>
                      <a:pPr algn="ctr" fontAlgn="b"/>
                      <a:r>
                        <a:rPr lang="pl-PL" sz="1100" b="0" i="0" u="none" strike="noStrike" dirty="0">
                          <a:solidFill>
                            <a:srgbClr val="000000"/>
                          </a:solidFill>
                          <a:effectLst/>
                          <a:latin typeface="Arial" panose="020B0604020202020204" pitchFamily="34" charset="0"/>
                          <a:cs typeface="Arial" panose="020B0604020202020204" pitchFamily="34" charset="0"/>
                        </a:rPr>
                        <a:t>0,07</a:t>
                      </a:r>
                    </a:p>
                  </a:txBody>
                  <a:tcPr marL="5996" marR="5996" marT="5996" marB="0" anchor="b">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0,10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0,10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0,13 </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0,03</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r h="341115">
                <a:tc>
                  <a:txBody>
                    <a:bodyPr/>
                    <a:lstStyle/>
                    <a:p>
                      <a:pPr algn="ctr" rtl="0" fontAlgn="ctr"/>
                      <a:r>
                        <a:rPr lang="pl-PL" sz="1100" b="0" i="0" u="none" strike="noStrike">
                          <a:solidFill>
                            <a:srgbClr val="000000"/>
                          </a:solidFill>
                          <a:effectLst/>
                          <a:latin typeface="Calibri"/>
                        </a:rPr>
                        <a:t>20 01 34</a:t>
                      </a:r>
                    </a:p>
                  </a:txBody>
                  <a:tcPr marL="5996" marR="5996" marT="5996" marB="0" anchor="ctr"/>
                </a:tc>
                <a:tc>
                  <a:txBody>
                    <a:bodyPr/>
                    <a:lstStyle/>
                    <a:p>
                      <a:pPr algn="ctr" rtl="0" fontAlgn="ctr"/>
                      <a:r>
                        <a:rPr lang="pl-PL" sz="1100" b="0" i="0" u="none" strike="noStrike" dirty="0">
                          <a:solidFill>
                            <a:srgbClr val="000000"/>
                          </a:solidFill>
                          <a:effectLst/>
                          <a:latin typeface="Calibri"/>
                        </a:rPr>
                        <a:t>Baterie i akumulatory inne niż wymienione w 20 01 33</a:t>
                      </a:r>
                    </a:p>
                  </a:txBody>
                  <a:tcPr marL="5996" marR="5996" marT="5996" marB="0" anchor="ctr"/>
                </a:tc>
                <a:tc>
                  <a:txBody>
                    <a:bodyPr/>
                    <a:lstStyle/>
                    <a:p>
                      <a:pPr algn="ctr" fontAlgn="b"/>
                      <a:r>
                        <a:rPr lang="pl-PL" sz="1100" b="0" i="0" u="none" strike="noStrike" dirty="0">
                          <a:solidFill>
                            <a:srgbClr val="000000"/>
                          </a:solidFill>
                          <a:effectLst/>
                          <a:latin typeface="Arial" panose="020B0604020202020204" pitchFamily="34" charset="0"/>
                          <a:cs typeface="Arial" panose="020B0604020202020204" pitchFamily="34" charset="0"/>
                        </a:rPr>
                        <a:t>0,06</a:t>
                      </a:r>
                    </a:p>
                  </a:txBody>
                  <a:tcPr marL="5996" marR="5996" marT="5996" marB="0" anchor="b">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dirty="0"/>
                        <a:t>  </a:t>
                      </a:r>
                      <a:r>
                        <a:rPr lang="pl-PL" sz="1100" dirty="0"/>
                        <a:t>0,00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0,17 </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0,19 </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0,50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341115">
                <a:tc>
                  <a:txBody>
                    <a:bodyPr/>
                    <a:lstStyle/>
                    <a:p>
                      <a:pPr algn="ctr" rtl="0" fontAlgn="ctr"/>
                      <a:r>
                        <a:rPr lang="nn-NO" sz="1100" b="0" i="0" u="none" strike="noStrike">
                          <a:solidFill>
                            <a:srgbClr val="000000"/>
                          </a:solidFill>
                          <a:effectLst/>
                          <a:latin typeface="Calibri"/>
                        </a:rPr>
                        <a:t>20 01 35* i 20 01 36</a:t>
                      </a:r>
                    </a:p>
                  </a:txBody>
                  <a:tcPr marL="5996" marR="5996" marT="5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Zużyte urządzenia elektryczne i elektroniczne</a:t>
                      </a:r>
                    </a:p>
                  </a:txBody>
                  <a:tcPr marL="5996" marR="5996" marT="5996" marB="0" anchor="ctr">
                    <a:lnL w="12700" cap="flat" cmpd="sng" algn="ctr">
                      <a:solidFill>
                        <a:srgbClr val="000000"/>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tc>
                  <a:txBody>
                    <a:bodyPr/>
                    <a:lstStyle/>
                    <a:p>
                      <a:pPr algn="ctr" fontAlgn="b"/>
                      <a:r>
                        <a:rPr lang="pl-PL" sz="1100" b="0" i="0" u="none" strike="noStrike" dirty="0">
                          <a:solidFill>
                            <a:srgbClr val="000000"/>
                          </a:solidFill>
                          <a:effectLst/>
                          <a:latin typeface="Arial" panose="020B0604020202020204" pitchFamily="34" charset="0"/>
                          <a:cs typeface="Arial" panose="020B0604020202020204" pitchFamily="34" charset="0"/>
                        </a:rPr>
                        <a:t>3,50</a:t>
                      </a:r>
                    </a:p>
                  </a:txBody>
                  <a:tcPr marL="5996" marR="5996" marT="5996" marB="0" anchor="b">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   4,53 </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6,94 </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4,56</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1,80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811581155"/>
                  </a:ext>
                </a:extLst>
              </a:tr>
              <a:tr h="341115">
                <a:tc>
                  <a:txBody>
                    <a:bodyPr/>
                    <a:lstStyle/>
                    <a:p>
                      <a:pPr algn="ctr" rtl="0" fontAlgn="ctr"/>
                      <a:r>
                        <a:rPr lang="pl-PL" sz="1100" b="0" i="0" u="none" strike="noStrike" dirty="0">
                          <a:solidFill>
                            <a:srgbClr val="000000"/>
                          </a:solidFill>
                          <a:effectLst/>
                          <a:latin typeface="Calibri"/>
                        </a:rPr>
                        <a:t>20 01 39 lub 17 02 03 </a:t>
                      </a:r>
                    </a:p>
                  </a:txBody>
                  <a:tcPr marL="5996" marR="5996" marT="5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Tworzywa sztuczne</a:t>
                      </a:r>
                    </a:p>
                  </a:txBody>
                  <a:tcPr marL="5996" marR="5996" marT="5996"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l-PL" sz="1100" b="0" i="0" u="none" strike="noStrike" dirty="0">
                          <a:solidFill>
                            <a:srgbClr val="000000"/>
                          </a:solidFill>
                          <a:effectLst/>
                          <a:latin typeface="Arial" panose="020B0604020202020204" pitchFamily="34" charset="0"/>
                          <a:cs typeface="Arial" panose="020B0604020202020204" pitchFamily="34" charset="0"/>
                        </a:rPr>
                        <a:t>3,74</a:t>
                      </a:r>
                    </a:p>
                  </a:txBody>
                  <a:tcPr marL="5996" marR="5996" marT="5996" marB="0" anchor="b">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1,50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41,96 </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47,98</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39,30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350079204"/>
                  </a:ext>
                </a:extLst>
              </a:tr>
              <a:tr h="341115">
                <a:tc>
                  <a:txBody>
                    <a:bodyPr/>
                    <a:lstStyle/>
                    <a:p>
                      <a:pPr algn="ctr" rtl="0" fontAlgn="ctr"/>
                      <a:r>
                        <a:rPr lang="pl-PL" sz="1100" b="0" i="0" u="none" strike="noStrike" dirty="0">
                          <a:solidFill>
                            <a:srgbClr val="000000"/>
                          </a:solidFill>
                          <a:effectLst/>
                          <a:latin typeface="Calibri"/>
                        </a:rPr>
                        <a:t>20 01 40</a:t>
                      </a:r>
                    </a:p>
                    <a:p>
                      <a:pPr algn="ctr" rtl="0" fontAlgn="ctr"/>
                      <a:r>
                        <a:rPr lang="pl-PL" sz="1100" b="0" i="0" u="none" strike="noStrike" dirty="0">
                          <a:solidFill>
                            <a:srgbClr val="000000"/>
                          </a:solidFill>
                          <a:effectLst/>
                          <a:latin typeface="Calibri"/>
                        </a:rPr>
                        <a:t>17 04 05 </a:t>
                      </a:r>
                    </a:p>
                  </a:txBody>
                  <a:tcPr marL="5996" marR="5996" marT="5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a:solidFill>
                            <a:srgbClr val="000000"/>
                          </a:solidFill>
                          <a:effectLst/>
                          <a:latin typeface="Calibri"/>
                        </a:rPr>
                        <a:t>Metale</a:t>
                      </a:r>
                    </a:p>
                  </a:txBody>
                  <a:tcPr marL="5996" marR="5996" marT="5996"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l-PL" sz="1100" b="0" i="0" u="none" strike="noStrike" dirty="0">
                          <a:solidFill>
                            <a:srgbClr val="000000"/>
                          </a:solidFill>
                          <a:effectLst/>
                          <a:latin typeface="Arial" panose="020B0604020202020204" pitchFamily="34" charset="0"/>
                          <a:cs typeface="Arial" panose="020B0604020202020204" pitchFamily="34" charset="0"/>
                        </a:rPr>
                        <a:t>0,00</a:t>
                      </a:r>
                    </a:p>
                  </a:txBody>
                  <a:tcPr marL="5996" marR="5996" marT="5996" marB="0" anchor="b">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0,</a:t>
                      </a:r>
                      <a:r>
                        <a:rPr lang="pl-PL" sz="1100" baseline="0" dirty="0"/>
                        <a:t> </a:t>
                      </a:r>
                      <a:r>
                        <a:rPr lang="pl-PL" sz="1100" dirty="0"/>
                        <a:t>00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0,00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1,12</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0,00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634097148"/>
                  </a:ext>
                </a:extLst>
              </a:tr>
              <a:tr h="321344">
                <a:tc>
                  <a:txBody>
                    <a:bodyPr/>
                    <a:lstStyle/>
                    <a:p>
                      <a:pPr algn="ctr" rtl="0" fontAlgn="ctr"/>
                      <a:r>
                        <a:rPr lang="pl-PL" sz="1100" b="0" i="0" u="none" strike="noStrike">
                          <a:solidFill>
                            <a:srgbClr val="000000"/>
                          </a:solidFill>
                          <a:effectLst/>
                          <a:latin typeface="Calibri"/>
                        </a:rPr>
                        <a:t>20 02 03</a:t>
                      </a:r>
                    </a:p>
                  </a:txBody>
                  <a:tcPr marL="5996" marR="5996" marT="5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Inne odpady nieulegające biodegradacji</a:t>
                      </a:r>
                    </a:p>
                  </a:txBody>
                  <a:tcPr marL="5996" marR="5996" marT="5996"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l-PL" sz="1100" b="0" i="0" u="none" strike="noStrike" dirty="0">
                          <a:solidFill>
                            <a:srgbClr val="000000"/>
                          </a:solidFill>
                          <a:effectLst/>
                          <a:latin typeface="Arial" panose="020B0604020202020204" pitchFamily="34" charset="0"/>
                          <a:cs typeface="Arial" panose="020B0604020202020204" pitchFamily="34" charset="0"/>
                        </a:rPr>
                        <a:t>0,00</a:t>
                      </a:r>
                    </a:p>
                  </a:txBody>
                  <a:tcPr marL="5996" marR="5996" marT="5996" marB="0" anchor="b">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0,000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0,000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0,00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0,00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01678506"/>
                  </a:ext>
                </a:extLst>
              </a:tr>
              <a:tr h="321344">
                <a:tc>
                  <a:txBody>
                    <a:bodyPr/>
                    <a:lstStyle/>
                    <a:p>
                      <a:pPr algn="ctr" rtl="0" fontAlgn="ctr"/>
                      <a:r>
                        <a:rPr lang="pl-PL" sz="1100" b="0" i="0" u="none" strike="noStrike" dirty="0">
                          <a:solidFill>
                            <a:srgbClr val="000000"/>
                          </a:solidFill>
                          <a:effectLst/>
                          <a:latin typeface="Calibri"/>
                        </a:rPr>
                        <a:t>20 03 07</a:t>
                      </a:r>
                    </a:p>
                  </a:txBody>
                  <a:tcPr marL="5996" marR="5996" marT="5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Odpady wielkogabarytowe</a:t>
                      </a:r>
                    </a:p>
                  </a:txBody>
                  <a:tcPr marL="5996" marR="5996" marT="5996"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l-PL" sz="1100" b="0" i="0" u="none" strike="noStrike" dirty="0">
                          <a:solidFill>
                            <a:srgbClr val="000000"/>
                          </a:solidFill>
                          <a:effectLst/>
                          <a:latin typeface="Arial" panose="020B0604020202020204" pitchFamily="34" charset="0"/>
                          <a:cs typeface="Arial" panose="020B0604020202020204" pitchFamily="34" charset="0"/>
                        </a:rPr>
                        <a:t>84,03</a:t>
                      </a:r>
                    </a:p>
                  </a:txBody>
                  <a:tcPr marL="5996" marR="5996" marT="5996" marB="0" anchor="b">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  93,05</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  131,40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181,08 </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99,96</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075089317"/>
                  </a:ext>
                </a:extLst>
              </a:tr>
              <a:tr h="321344">
                <a:tc>
                  <a:txBody>
                    <a:bodyPr/>
                    <a:lstStyle/>
                    <a:p>
                      <a:pPr algn="ctr" rtl="0" fontAlgn="ctr"/>
                      <a:r>
                        <a:rPr lang="pl-PL" sz="1100" b="0" i="0" u="none" strike="noStrike">
                          <a:solidFill>
                            <a:srgbClr val="000000"/>
                          </a:solidFill>
                          <a:effectLst/>
                          <a:latin typeface="Calibri"/>
                        </a:rPr>
                        <a:t>20 01 01</a:t>
                      </a:r>
                    </a:p>
                  </a:txBody>
                  <a:tcPr marL="5996" marR="5996" marT="5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Papier i tektura</a:t>
                      </a:r>
                    </a:p>
                  </a:txBody>
                  <a:tcPr marL="5996" marR="5996" marT="5996"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l-PL" sz="1100" b="0" i="0" u="none" strike="noStrike" dirty="0">
                          <a:solidFill>
                            <a:srgbClr val="000000"/>
                          </a:solidFill>
                          <a:effectLst/>
                          <a:latin typeface="Arial" panose="020B0604020202020204" pitchFamily="34" charset="0"/>
                          <a:cs typeface="Arial" panose="020B0604020202020204" pitchFamily="34" charset="0"/>
                        </a:rPr>
                        <a:t>4,78</a:t>
                      </a:r>
                    </a:p>
                  </a:txBody>
                  <a:tcPr marL="5996" marR="5996" marT="5996" marB="0" anchor="b">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4,68</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   0,00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0,00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dirty="0"/>
                        <a:t>5,90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459405425"/>
                  </a:ext>
                </a:extLst>
              </a:tr>
              <a:tr h="321344">
                <a:tc>
                  <a:txBody>
                    <a:bodyPr/>
                    <a:lstStyle/>
                    <a:p>
                      <a:pPr algn="ctr" rtl="0" fontAlgn="ctr"/>
                      <a:r>
                        <a:rPr lang="pl-PL" sz="1100" b="0" i="0" u="none" strike="noStrike" dirty="0">
                          <a:solidFill>
                            <a:srgbClr val="000000"/>
                          </a:solidFill>
                          <a:effectLst/>
                          <a:latin typeface="Calibri"/>
                        </a:rPr>
                        <a:t>20 02 01</a:t>
                      </a:r>
                    </a:p>
                  </a:txBody>
                  <a:tcPr marL="5996" marR="5996" marT="5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pl-PL" sz="1100" b="0" i="0" u="none" strike="noStrike" dirty="0">
                          <a:solidFill>
                            <a:srgbClr val="000000"/>
                          </a:solidFill>
                          <a:effectLst/>
                          <a:latin typeface="Calibri"/>
                        </a:rPr>
                        <a:t>Odpady ulegające biodegradacji</a:t>
                      </a:r>
                    </a:p>
                  </a:txBody>
                  <a:tcPr marL="5996" marR="5996" marT="5996"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l-PL" sz="1100" b="0" i="0" u="none" strike="noStrike" dirty="0">
                          <a:solidFill>
                            <a:srgbClr val="000000"/>
                          </a:solidFill>
                          <a:effectLst/>
                          <a:latin typeface="Arial" panose="020B0604020202020204" pitchFamily="34" charset="0"/>
                          <a:cs typeface="Arial" panose="020B0604020202020204" pitchFamily="34" charset="0"/>
                        </a:rPr>
                        <a:t>114,18</a:t>
                      </a:r>
                    </a:p>
                  </a:txBody>
                  <a:tcPr marL="5996" marR="5996" marT="5996" marB="0" anchor="b">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  128,34</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  94,44</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124,00 </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0" dirty="0"/>
                        <a:t>144,42</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53898945"/>
                  </a:ext>
                </a:extLst>
              </a:tr>
              <a:tr h="321344">
                <a:tc gridSpan="2">
                  <a:txBody>
                    <a:bodyPr/>
                    <a:lstStyle/>
                    <a:p>
                      <a:pPr algn="ctr" fontAlgn="ctr"/>
                      <a:r>
                        <a:rPr lang="pl-PL" sz="1400" b="1" i="0" u="none" strike="noStrike" dirty="0">
                          <a:solidFill>
                            <a:srgbClr val="000000"/>
                          </a:solidFill>
                          <a:effectLst/>
                          <a:latin typeface="Arial"/>
                        </a:rPr>
                        <a:t>RAZEM:   tab. nr 1 i nr 2 </a:t>
                      </a:r>
                    </a:p>
                  </a:txBody>
                  <a:tcPr marL="5996" marR="5996" marT="5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pl-PL" sz="1100" b="1" i="0" u="none" strike="noStrike" dirty="0">
                          <a:solidFill>
                            <a:sysClr val="windowText" lastClr="000000"/>
                          </a:solidFill>
                          <a:effectLst/>
                          <a:latin typeface="Arial" panose="020B0604020202020204" pitchFamily="34" charset="0"/>
                          <a:cs typeface="Arial" panose="020B0604020202020204" pitchFamily="34" charset="0"/>
                        </a:rPr>
                        <a:t>552,34</a:t>
                      </a:r>
                    </a:p>
                  </a:txBody>
                  <a:tcPr marL="5996" marR="5996" marT="5996"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1" dirty="0"/>
                        <a:t>516,93</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1" dirty="0"/>
                        <a:t>551,52</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1" dirty="0"/>
                        <a:t>682,68</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pl-PL" sz="1100" b="1" dirty="0"/>
                        <a:t>561,06</a:t>
                      </a: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1625839"/>
                  </a:ext>
                </a:extLst>
              </a:tr>
            </a:tbl>
          </a:graphicData>
        </a:graphic>
      </p:graphicFrame>
      <p:graphicFrame>
        <p:nvGraphicFramePr>
          <p:cNvPr id="5" name="Tabela 4">
            <a:extLst>
              <a:ext uri="{FF2B5EF4-FFF2-40B4-BE49-F238E27FC236}">
                <a16:creationId xmlns:a16="http://schemas.microsoft.com/office/drawing/2014/main" id="{BAD68A81-F66A-42A2-946A-7F34CA7D05DD}"/>
              </a:ext>
            </a:extLst>
          </p:cNvPr>
          <p:cNvGraphicFramePr>
            <a:graphicFrameLocks noGrp="1"/>
          </p:cNvGraphicFramePr>
          <p:nvPr>
            <p:extLst>
              <p:ext uri="{D42A27DB-BD31-4B8C-83A1-F6EECF244321}">
                <p14:modId xmlns:p14="http://schemas.microsoft.com/office/powerpoint/2010/main" val="1425302332"/>
              </p:ext>
            </p:extLst>
          </p:nvPr>
        </p:nvGraphicFramePr>
        <p:xfrm>
          <a:off x="795474" y="1446446"/>
          <a:ext cx="7448934" cy="818782"/>
        </p:xfrm>
        <a:graphic>
          <a:graphicData uri="http://schemas.openxmlformats.org/drawingml/2006/table">
            <a:tbl>
              <a:tblPr/>
              <a:tblGrid>
                <a:gridCol w="882032">
                  <a:extLst>
                    <a:ext uri="{9D8B030D-6E8A-4147-A177-3AD203B41FA5}">
                      <a16:colId xmlns:a16="http://schemas.microsoft.com/office/drawing/2014/main" val="4097486408"/>
                    </a:ext>
                  </a:extLst>
                </a:gridCol>
                <a:gridCol w="3236668">
                  <a:extLst>
                    <a:ext uri="{9D8B030D-6E8A-4147-A177-3AD203B41FA5}">
                      <a16:colId xmlns:a16="http://schemas.microsoft.com/office/drawing/2014/main" val="867121732"/>
                    </a:ext>
                  </a:extLst>
                </a:gridCol>
                <a:gridCol w="683659">
                  <a:extLst>
                    <a:ext uri="{9D8B030D-6E8A-4147-A177-3AD203B41FA5}">
                      <a16:colId xmlns:a16="http://schemas.microsoft.com/office/drawing/2014/main" val="1911865221"/>
                    </a:ext>
                  </a:extLst>
                </a:gridCol>
                <a:gridCol w="699102">
                  <a:extLst>
                    <a:ext uri="{9D8B030D-6E8A-4147-A177-3AD203B41FA5}">
                      <a16:colId xmlns:a16="http://schemas.microsoft.com/office/drawing/2014/main" val="74337383"/>
                    </a:ext>
                  </a:extLst>
                </a:gridCol>
                <a:gridCol w="668215">
                  <a:extLst>
                    <a:ext uri="{9D8B030D-6E8A-4147-A177-3AD203B41FA5}">
                      <a16:colId xmlns:a16="http://schemas.microsoft.com/office/drawing/2014/main" val="3214528277"/>
                    </a:ext>
                  </a:extLst>
                </a:gridCol>
                <a:gridCol w="683659">
                  <a:extLst>
                    <a:ext uri="{9D8B030D-6E8A-4147-A177-3AD203B41FA5}">
                      <a16:colId xmlns:a16="http://schemas.microsoft.com/office/drawing/2014/main" val="1240105485"/>
                    </a:ext>
                  </a:extLst>
                </a:gridCol>
                <a:gridCol w="595599">
                  <a:extLst>
                    <a:ext uri="{9D8B030D-6E8A-4147-A177-3AD203B41FA5}">
                      <a16:colId xmlns:a16="http://schemas.microsoft.com/office/drawing/2014/main" val="2131018789"/>
                    </a:ext>
                  </a:extLst>
                </a:gridCol>
              </a:tblGrid>
              <a:tr h="497286">
                <a:tc rowSpan="2">
                  <a:txBody>
                    <a:bodyPr/>
                    <a:lstStyle/>
                    <a:p>
                      <a:pPr algn="ctr" rtl="0" fontAlgn="ctr"/>
                      <a:r>
                        <a:rPr lang="pl-PL" sz="800" b="1" i="0" u="none" strike="noStrike" dirty="0">
                          <a:solidFill>
                            <a:srgbClr val="000000"/>
                          </a:solidFill>
                          <a:effectLst/>
                          <a:latin typeface="Arial" panose="020B0604020202020204" pitchFamily="34" charset="0"/>
                          <a:cs typeface="Arial" panose="020B0604020202020204" pitchFamily="34" charset="0"/>
                        </a:rPr>
                        <a:t>Kod zebranych  odpadów komunalnych</a:t>
                      </a:r>
                    </a:p>
                  </a:txBody>
                  <a:tcPr marL="5996" marR="5996" marT="5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pl-PL" sz="800" b="1" i="0" u="none" strike="noStrike" dirty="0">
                          <a:solidFill>
                            <a:srgbClr val="000000"/>
                          </a:solidFill>
                          <a:effectLst/>
                          <a:latin typeface="Calibri"/>
                        </a:rPr>
                        <a:t>Rodzaj zebranych odpadów komunalnych</a:t>
                      </a:r>
                    </a:p>
                  </a:txBody>
                  <a:tcPr marL="5996" marR="5996" marT="5996"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r>
                        <a:rPr lang="pl-PL" sz="1100" dirty="0"/>
                        <a:t>Masa zabranych odpadów w Mg w poszczególnych latach </a:t>
                      </a:r>
                    </a:p>
                  </a:txBody>
                  <a:tcPr>
                    <a:lnL w="19050" cap="flat" cmpd="sng" algn="ctr">
                      <a:solidFill>
                        <a:srgbClr val="000000"/>
                      </a:solidFill>
                      <a:prstDash val="solid"/>
                      <a:round/>
                      <a:headEnd type="none" w="med" len="med"/>
                      <a:tailEnd type="none" w="med" len="med"/>
                    </a:lnL>
                  </a:tcPr>
                </a:tc>
                <a:tc hMerge="1">
                  <a:txBody>
                    <a:bodyPr/>
                    <a:lstStyle/>
                    <a:p>
                      <a:pPr algn="ctr" rtl="0" fontAlgn="ctr"/>
                      <a:endParaRPr lang="pl-PL" sz="1100" b="1" i="0" u="none" strike="noStrike" dirty="0">
                        <a:solidFill>
                          <a:srgbClr val="000000"/>
                        </a:solidFill>
                        <a:effectLst/>
                        <a:latin typeface="Calibri"/>
                      </a:endParaRP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fontAlgn="ctr"/>
                      <a:endParaRPr lang="pl-PL" sz="1100" b="1" i="0" u="none" strike="noStrike" dirty="0">
                        <a:solidFill>
                          <a:srgbClr val="000000"/>
                        </a:solidFill>
                        <a:effectLst/>
                        <a:latin typeface="Calibri"/>
                      </a:endParaRPr>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pl-PL" dirty="0"/>
                    </a:p>
                  </a:txBody>
                  <a:tcPr marL="5996" marR="5996" marT="599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2800481"/>
                  </a:ext>
                </a:extLst>
              </a:tr>
              <a:tr h="321496">
                <a:tc vMerge="1">
                  <a:txBody>
                    <a:bodyPr/>
                    <a:lstStyle/>
                    <a:p>
                      <a:endParaRPr lang="pl-PL"/>
                    </a:p>
                  </a:txBody>
                  <a:tcPr>
                    <a:lnT w="12700" cap="flat" cmpd="sng" algn="ctr">
                      <a:solidFill>
                        <a:srgbClr val="000000"/>
                      </a:solidFill>
                      <a:prstDash val="solid"/>
                      <a:round/>
                      <a:headEnd type="none" w="med" len="med"/>
                      <a:tailEnd type="none" w="med" len="med"/>
                    </a:lnT>
                  </a:tcPr>
                </a:tc>
                <a:tc vMerge="1">
                  <a:txBody>
                    <a:bodyPr/>
                    <a:lstStyle/>
                    <a:p>
                      <a:endParaRPr lang="pl-PL"/>
                    </a:p>
                  </a:txBody>
                  <a:tcPr>
                    <a:lnT w="12700" cap="flat" cmpd="sng" algn="ctr">
                      <a:solidFill>
                        <a:srgbClr val="000000"/>
                      </a:solidFill>
                      <a:prstDash val="solid"/>
                      <a:round/>
                      <a:headEnd type="none" w="med" len="med"/>
                      <a:tailEnd type="none" w="med" len="med"/>
                    </a:lnT>
                  </a:tcPr>
                </a:tc>
                <a:tc>
                  <a:txBody>
                    <a:body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Rok 2018 </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B w="19050" cap="flat" cmpd="sng" algn="ctr">
                      <a:solidFill>
                        <a:srgbClr val="000000"/>
                      </a:solidFill>
                      <a:prstDash val="solid"/>
                      <a:round/>
                      <a:headEnd type="none" w="med" len="med"/>
                      <a:tailEnd type="none" w="med" len="med"/>
                    </a:lnB>
                    <a:solidFill>
                      <a:srgbClr val="FCD904"/>
                    </a:solidFill>
                  </a:tcPr>
                </a:tc>
                <a:tc>
                  <a:txBody>
                    <a:bodyPr/>
                    <a:lstStyle/>
                    <a:p>
                      <a:pPr algn="ctr" fontAlgn="b"/>
                      <a:r>
                        <a:rPr lang="pl-PL" sz="800" b="1" i="0" u="none" strike="noStrike" dirty="0">
                          <a:solidFill>
                            <a:schemeClr val="tx1"/>
                          </a:solidFill>
                          <a:effectLst/>
                          <a:latin typeface="Arial" panose="020B0604020202020204" pitchFamily="34" charset="0"/>
                          <a:cs typeface="Arial" panose="020B0604020202020204" pitchFamily="34" charset="0"/>
                        </a:rPr>
                        <a:t>Rok</a:t>
                      </a:r>
                      <a:r>
                        <a:rPr lang="pl-PL" sz="800" b="1" i="0" u="none" strike="noStrike" baseline="0" dirty="0">
                          <a:solidFill>
                            <a:schemeClr val="tx1"/>
                          </a:solidFill>
                          <a:effectLst/>
                          <a:latin typeface="Arial" panose="020B0604020202020204" pitchFamily="34" charset="0"/>
                          <a:cs typeface="Arial" panose="020B0604020202020204" pitchFamily="34" charset="0"/>
                        </a:rPr>
                        <a:t> 2019</a:t>
                      </a:r>
                      <a:endParaRPr lang="pl-PL" sz="800" b="1" i="0" u="none" strike="noStrike" dirty="0">
                        <a:solidFill>
                          <a:schemeClr val="tx1"/>
                        </a:solidFill>
                        <a:effectLst/>
                        <a:latin typeface="Arial" panose="020B0604020202020204" pitchFamily="34" charset="0"/>
                        <a:cs typeface="Arial" panose="020B0604020202020204" pitchFamily="34" charset="0"/>
                      </a:endParaRP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904"/>
                    </a:solidFill>
                  </a:tcPr>
                </a:tc>
                <a:tc>
                  <a:txBody>
                    <a:bodyPr/>
                    <a:lstStyle/>
                    <a:p>
                      <a:pPr algn="ctr" fontAlgn="b"/>
                      <a:r>
                        <a:rPr lang="pl-PL" sz="800" b="1" i="0" u="none" strike="noStrike" dirty="0">
                          <a:solidFill>
                            <a:schemeClr val="tx1"/>
                          </a:solidFill>
                          <a:effectLst/>
                          <a:latin typeface="Arial" panose="020B0604020202020204" pitchFamily="34" charset="0"/>
                          <a:cs typeface="Arial" panose="020B0604020202020204" pitchFamily="34" charset="0"/>
                        </a:rPr>
                        <a:t>Rok 2020</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904"/>
                    </a:solidFill>
                  </a:tcPr>
                </a:tc>
                <a:tc>
                  <a:txBody>
                    <a:bodyPr/>
                    <a:lstStyle/>
                    <a:p>
                      <a:pPr algn="ctr" fontAlgn="b"/>
                      <a:r>
                        <a:rPr lang="pl-PL" sz="800" b="1" i="0" u="none" strike="noStrike" dirty="0">
                          <a:solidFill>
                            <a:schemeClr val="tx1"/>
                          </a:solidFill>
                          <a:effectLst/>
                          <a:latin typeface="Arial" panose="020B0604020202020204" pitchFamily="34" charset="0"/>
                          <a:cs typeface="Arial" panose="020B0604020202020204" pitchFamily="34" charset="0"/>
                        </a:rPr>
                        <a:t>Rok</a:t>
                      </a:r>
                      <a:r>
                        <a:rPr lang="pl-PL" sz="800" b="1" i="0" u="none" strike="noStrike" baseline="0" dirty="0">
                          <a:solidFill>
                            <a:schemeClr val="tx1"/>
                          </a:solidFill>
                          <a:effectLst/>
                          <a:latin typeface="Arial" panose="020B0604020202020204" pitchFamily="34" charset="0"/>
                          <a:cs typeface="Arial" panose="020B0604020202020204" pitchFamily="34" charset="0"/>
                        </a:rPr>
                        <a:t> 2021  </a:t>
                      </a:r>
                      <a:endParaRPr lang="pl-PL" sz="800" b="1" i="0" u="none" strike="noStrike" dirty="0">
                        <a:solidFill>
                          <a:schemeClr val="tx1"/>
                        </a:solidFill>
                        <a:effectLst/>
                        <a:latin typeface="Arial" panose="020B0604020202020204" pitchFamily="34" charset="0"/>
                        <a:cs typeface="Arial" panose="020B0604020202020204" pitchFamily="34" charset="0"/>
                      </a:endParaRP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904"/>
                    </a:solidFill>
                  </a:tcPr>
                </a:tc>
                <a:tc>
                  <a:txBody>
                    <a:bodyPr/>
                    <a:lstStyle/>
                    <a:p>
                      <a:pPr algn="ctr" fontAlgn="b"/>
                      <a:r>
                        <a:rPr lang="pl-PL" sz="800" b="1" i="0" u="none" strike="noStrike" dirty="0">
                          <a:solidFill>
                            <a:schemeClr val="tx1"/>
                          </a:solidFill>
                          <a:effectLst/>
                          <a:latin typeface="Arial" panose="020B0604020202020204" pitchFamily="34" charset="0"/>
                          <a:cs typeface="Arial" panose="020B0604020202020204" pitchFamily="34" charset="0"/>
                        </a:rPr>
                        <a:t>Rok 2022</a:t>
                      </a:r>
                    </a:p>
                  </a:txBody>
                  <a:tcPr marL="5996" marR="5996" marT="59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CD904"/>
                    </a:solidFill>
                  </a:tcPr>
                </a:tc>
                <a:extLst>
                  <a:ext uri="{0D108BD9-81ED-4DB2-BD59-A6C34878D82A}">
                    <a16:rowId xmlns:a16="http://schemas.microsoft.com/office/drawing/2014/main" val="3380390195"/>
                  </a:ext>
                </a:extLst>
              </a:tr>
            </a:tbl>
          </a:graphicData>
        </a:graphic>
      </p:graphicFrame>
      <p:pic>
        <p:nvPicPr>
          <p:cNvPr id="7" name="Picture 2">
            <a:extLst>
              <a:ext uri="{FF2B5EF4-FFF2-40B4-BE49-F238E27FC236}">
                <a16:creationId xmlns:a16="http://schemas.microsoft.com/office/drawing/2014/main" id="{16414DC9-6E57-48EA-A70B-96E327B096AE}"/>
              </a:ext>
            </a:extLst>
          </p:cNvPr>
          <p:cNvPicPr>
            <a:picLocks noChangeAspect="1"/>
          </p:cNvPicPr>
          <p:nvPr/>
        </p:nvPicPr>
        <p:blipFill>
          <a:blip r:embed="rId8"/>
          <a:srcRect/>
          <a:stretch>
            <a:fillRect/>
          </a:stretch>
        </p:blipFill>
        <p:spPr>
          <a:xfrm>
            <a:off x="7596336" y="5932582"/>
            <a:ext cx="1152128" cy="816093"/>
          </a:xfrm>
          <a:prstGeom prst="rect">
            <a:avLst/>
          </a:prstGeom>
          <a:noFill/>
          <a:ln>
            <a:noFill/>
          </a:ln>
        </p:spPr>
      </p:pic>
    </p:spTree>
    <p:extLst>
      <p:ext uri="{BB962C8B-B14F-4D97-AF65-F5344CB8AC3E}">
        <p14:creationId xmlns:p14="http://schemas.microsoft.com/office/powerpoint/2010/main" val="3448697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16</a:t>
            </a:fld>
            <a:endParaRPr lang="pl-PL"/>
          </a:p>
        </p:txBody>
      </p:sp>
      <p:sp>
        <p:nvSpPr>
          <p:cNvPr id="2" name="Tytuł 1"/>
          <p:cNvSpPr>
            <a:spLocks noGrp="1"/>
          </p:cNvSpPr>
          <p:nvPr>
            <p:ph type="title"/>
          </p:nvPr>
        </p:nvSpPr>
        <p:spPr>
          <a:xfrm>
            <a:off x="827584" y="31320"/>
            <a:ext cx="7520940" cy="720080"/>
          </a:xfrm>
        </p:spPr>
        <p:txBody>
          <a:bodyPr>
            <a:normAutofit fontScale="90000"/>
          </a:bodyPr>
          <a:lstStyle/>
          <a:p>
            <a:pPr marL="0" indent="0" algn="ctr">
              <a:buNone/>
              <a:defRPr sz="1800" b="1" i="0" u="none" strike="noStrike" kern="1200" baseline="0">
                <a:solidFill>
                  <a:srgbClr val="000000"/>
                </a:solidFill>
                <a:latin typeface="+mn-lt"/>
                <a:ea typeface="+mn-ea"/>
                <a:cs typeface="+mn-cs"/>
              </a:defRPr>
            </a:pPr>
            <a:br>
              <a:rPr lang="pl-PL" dirty="0"/>
            </a:br>
            <a:r>
              <a:rPr lang="pl-PL" dirty="0"/>
              <a:t>Łączna masa o</a:t>
            </a:r>
            <a:r>
              <a:rPr lang="en-US" dirty="0" err="1"/>
              <a:t>dpad</a:t>
            </a:r>
            <a:r>
              <a:rPr lang="pl-PL" dirty="0"/>
              <a:t>ów</a:t>
            </a:r>
            <a:r>
              <a:rPr lang="en-US" dirty="0"/>
              <a:t> </a:t>
            </a:r>
            <a:r>
              <a:rPr lang="en-US" dirty="0" err="1"/>
              <a:t>zbieran</a:t>
            </a:r>
            <a:r>
              <a:rPr lang="pl-PL" dirty="0" err="1"/>
              <a:t>ych</a:t>
            </a:r>
            <a:br>
              <a:rPr lang="pl-PL" dirty="0"/>
            </a:br>
            <a:r>
              <a:rPr lang="en-US" dirty="0"/>
              <a:t> </a:t>
            </a:r>
            <a:r>
              <a:rPr lang="pl-PL" dirty="0"/>
              <a:t>w punkcie</a:t>
            </a:r>
            <a:r>
              <a:rPr lang="en-US" dirty="0"/>
              <a:t> PSZOK</a:t>
            </a:r>
            <a:r>
              <a:rPr lang="pl-PL" dirty="0"/>
              <a:t> w Latach 2018-2022 r.</a:t>
            </a:r>
            <a:br>
              <a:rPr lang="en-US" dirty="0"/>
            </a:br>
            <a:endParaRPr lang="pl-PL" dirty="0"/>
          </a:p>
        </p:txBody>
      </p:sp>
      <p:graphicFrame>
        <p:nvGraphicFramePr>
          <p:cNvPr id="5" name="Symbol zastępczy zawartości 4"/>
          <p:cNvGraphicFramePr>
            <a:graphicFrameLocks noGrp="1"/>
          </p:cNvGraphicFramePr>
          <p:nvPr>
            <p:ph sz="quarter" idx="13"/>
            <p:extLst>
              <p:ext uri="{D42A27DB-BD31-4B8C-83A1-F6EECF244321}">
                <p14:modId xmlns:p14="http://schemas.microsoft.com/office/powerpoint/2010/main" val="612400293"/>
              </p:ext>
            </p:extLst>
          </p:nvPr>
        </p:nvGraphicFramePr>
        <p:xfrm>
          <a:off x="611560" y="908720"/>
          <a:ext cx="7804349" cy="4968552"/>
        </p:xfrm>
        <a:graphic>
          <a:graphicData uri="http://schemas.openxmlformats.org/drawingml/2006/chart">
            <c:chart xmlns:c="http://schemas.openxmlformats.org/drawingml/2006/chart" xmlns:r="http://schemas.openxmlformats.org/officeDocument/2006/relationships" r:id="rId3"/>
          </a:graphicData>
        </a:graphic>
      </p:graphicFrame>
      <p:sp>
        <p:nvSpPr>
          <p:cNvPr id="3" name="pole tekstowe 2"/>
          <p:cNvSpPr txBox="1"/>
          <p:nvPr/>
        </p:nvSpPr>
        <p:spPr>
          <a:xfrm>
            <a:off x="3131840" y="1916832"/>
            <a:ext cx="1044189" cy="276999"/>
          </a:xfrm>
          <a:prstGeom prst="rect">
            <a:avLst/>
          </a:prstGeom>
          <a:noFill/>
        </p:spPr>
        <p:txBody>
          <a:bodyPr wrap="square" rtlCol="0">
            <a:spAutoFit/>
          </a:bodyPr>
          <a:lstStyle/>
          <a:p>
            <a:r>
              <a:rPr lang="pl-PL" sz="1200" dirty="0"/>
              <a:t>516,93</a:t>
            </a:r>
          </a:p>
        </p:txBody>
      </p:sp>
      <p:pic>
        <p:nvPicPr>
          <p:cNvPr id="6" name="Picture 2">
            <a:extLst>
              <a:ext uri="{FF2B5EF4-FFF2-40B4-BE49-F238E27FC236}">
                <a16:creationId xmlns:a16="http://schemas.microsoft.com/office/drawing/2014/main" id="{A70C266E-5AC1-4C9A-B6B0-B75C3DBA606A}"/>
              </a:ext>
            </a:extLst>
          </p:cNvPr>
          <p:cNvPicPr>
            <a:picLocks noChangeAspect="1"/>
          </p:cNvPicPr>
          <p:nvPr/>
        </p:nvPicPr>
        <p:blipFill>
          <a:blip r:embed="rId4"/>
          <a:srcRect/>
          <a:stretch>
            <a:fillRect/>
          </a:stretch>
        </p:blipFill>
        <p:spPr>
          <a:xfrm>
            <a:off x="7415624" y="5946715"/>
            <a:ext cx="1152128" cy="816093"/>
          </a:xfrm>
          <a:prstGeom prst="rect">
            <a:avLst/>
          </a:prstGeom>
          <a:noFill/>
          <a:ln>
            <a:noFill/>
          </a:ln>
        </p:spPr>
      </p:pic>
    </p:spTree>
    <p:extLst>
      <p:ext uri="{BB962C8B-B14F-4D97-AF65-F5344CB8AC3E}">
        <p14:creationId xmlns:p14="http://schemas.microsoft.com/office/powerpoint/2010/main" val="1766110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17</a:t>
            </a:fld>
            <a:endParaRPr lang="pl-PL"/>
          </a:p>
        </p:txBody>
      </p:sp>
      <p:sp>
        <p:nvSpPr>
          <p:cNvPr id="2" name="Tytuł 1"/>
          <p:cNvSpPr>
            <a:spLocks noGrp="1"/>
          </p:cNvSpPr>
          <p:nvPr>
            <p:ph type="title"/>
          </p:nvPr>
        </p:nvSpPr>
        <p:spPr>
          <a:xfrm>
            <a:off x="1043608" y="49188"/>
            <a:ext cx="6512511" cy="1143000"/>
          </a:xfrm>
        </p:spPr>
        <p:txBody>
          <a:bodyPr>
            <a:normAutofit/>
          </a:bodyPr>
          <a:lstStyle/>
          <a:p>
            <a:pPr marL="0" indent="0" algn="ctr">
              <a:buNone/>
            </a:pPr>
            <a:r>
              <a:rPr lang="pl-PL" sz="1800" b="1" dirty="0">
                <a:solidFill>
                  <a:schemeClr val="tx2"/>
                </a:solidFill>
                <a:latin typeface="Times New Roman"/>
                <a:ea typeface="Calibri"/>
                <a:cs typeface="Times New Roman"/>
              </a:rPr>
              <a:t>Ilość odpadów selektywnie odbieranych od właścicieli nieruchomości</a:t>
            </a:r>
            <a:br>
              <a:rPr lang="pl-PL" sz="1800" dirty="0">
                <a:solidFill>
                  <a:schemeClr val="tx2"/>
                </a:solidFill>
                <a:latin typeface="Calibri"/>
                <a:ea typeface="Calibri"/>
                <a:cs typeface="Times New Roman"/>
              </a:rPr>
            </a:br>
            <a:r>
              <a:rPr lang="pl-PL" sz="1800" b="1" dirty="0">
                <a:solidFill>
                  <a:schemeClr val="tx2"/>
                </a:solidFill>
                <a:latin typeface="Times New Roman" panose="02020603050405020304" pitchFamily="18" charset="0"/>
                <a:ea typeface="Calibri"/>
                <a:cs typeface="Times New Roman" panose="02020603050405020304" pitchFamily="18" charset="0"/>
              </a:rPr>
              <a:t>w 2022r. [MG/Tony]- cztery podstawowe frakcje odpadów</a:t>
            </a:r>
            <a:endParaRPr lang="pl-PL" dirty="0">
              <a:solidFill>
                <a:schemeClr val="tx2"/>
              </a:solidFill>
            </a:endParaRPr>
          </a:p>
        </p:txBody>
      </p:sp>
      <p:graphicFrame>
        <p:nvGraphicFramePr>
          <p:cNvPr id="5" name="Symbol zastępczy zawartości 4"/>
          <p:cNvGraphicFramePr>
            <a:graphicFrameLocks noGrp="1"/>
          </p:cNvGraphicFramePr>
          <p:nvPr>
            <p:ph sz="quarter" idx="13"/>
            <p:extLst>
              <p:ext uri="{D42A27DB-BD31-4B8C-83A1-F6EECF244321}">
                <p14:modId xmlns:p14="http://schemas.microsoft.com/office/powerpoint/2010/main" val="4257117191"/>
              </p:ext>
            </p:extLst>
          </p:nvPr>
        </p:nvGraphicFramePr>
        <p:xfrm>
          <a:off x="-24805" y="459333"/>
          <a:ext cx="8402051" cy="61137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57585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numeru slajdu 2"/>
          <p:cNvSpPr>
            <a:spLocks noGrp="1"/>
          </p:cNvSpPr>
          <p:nvPr>
            <p:ph type="sldNum" sz="quarter" idx="12"/>
          </p:nvPr>
        </p:nvSpPr>
        <p:spPr/>
        <p:txBody>
          <a:bodyPr>
            <a:normAutofit/>
          </a:bodyPr>
          <a:lstStyle/>
          <a:p>
            <a:fld id="{80CBED3D-F8F8-45FD-AD52-26F713017ECD}" type="slidenum">
              <a:rPr lang="pl-PL" smtClean="0"/>
              <a:t>18</a:t>
            </a:fld>
            <a:endParaRPr lang="pl-PL"/>
          </a:p>
        </p:txBody>
      </p:sp>
      <p:sp>
        <p:nvSpPr>
          <p:cNvPr id="2" name="Tytuł 1"/>
          <p:cNvSpPr>
            <a:spLocks noGrp="1"/>
          </p:cNvSpPr>
          <p:nvPr>
            <p:ph type="title"/>
          </p:nvPr>
        </p:nvSpPr>
        <p:spPr>
          <a:xfrm>
            <a:off x="1259632" y="167947"/>
            <a:ext cx="6512511" cy="1143000"/>
          </a:xfrm>
        </p:spPr>
        <p:txBody>
          <a:bodyPr>
            <a:normAutofit fontScale="90000"/>
          </a:bodyPr>
          <a:lstStyle/>
          <a:p>
            <a:pPr marL="0" indent="0" algn="ctr">
              <a:buNone/>
            </a:pPr>
            <a:r>
              <a:rPr lang="pl-PL" sz="2400" dirty="0">
                <a:solidFill>
                  <a:schemeClr val="tx2"/>
                </a:solidFill>
                <a:latin typeface="Times New Roman" panose="02020603050405020304" pitchFamily="18" charset="0"/>
                <a:cs typeface="Times New Roman" panose="02020603050405020304" pitchFamily="18" charset="0"/>
              </a:rPr>
              <a:t>Łączna masa odpadów zmieszanych i selektywnych odebranych i zebranych z terenu </a:t>
            </a:r>
            <a:br>
              <a:rPr lang="pl-PL" sz="2400" dirty="0">
                <a:solidFill>
                  <a:schemeClr val="tx2"/>
                </a:solidFill>
                <a:latin typeface="Times New Roman" panose="02020603050405020304" pitchFamily="18" charset="0"/>
                <a:cs typeface="Times New Roman" panose="02020603050405020304" pitchFamily="18" charset="0"/>
              </a:rPr>
            </a:br>
            <a:r>
              <a:rPr lang="pl-PL" sz="2400" dirty="0">
                <a:solidFill>
                  <a:schemeClr val="tx2"/>
                </a:solidFill>
                <a:latin typeface="Times New Roman" panose="02020603050405020304" pitchFamily="18" charset="0"/>
                <a:cs typeface="Times New Roman" panose="02020603050405020304" pitchFamily="18" charset="0"/>
              </a:rPr>
              <a:t>Gminy Pniewy </a:t>
            </a:r>
          </a:p>
        </p:txBody>
      </p:sp>
      <p:graphicFrame>
        <p:nvGraphicFramePr>
          <p:cNvPr id="4" name="Symbol zastępczy zawartości 3"/>
          <p:cNvGraphicFramePr>
            <a:graphicFrameLocks noGrp="1"/>
          </p:cNvGraphicFramePr>
          <p:nvPr>
            <p:ph sz="quarter" idx="13"/>
            <p:extLst>
              <p:ext uri="{D42A27DB-BD31-4B8C-83A1-F6EECF244321}">
                <p14:modId xmlns:p14="http://schemas.microsoft.com/office/powerpoint/2010/main" val="262821699"/>
              </p:ext>
            </p:extLst>
          </p:nvPr>
        </p:nvGraphicFramePr>
        <p:xfrm>
          <a:off x="1074806" y="1622146"/>
          <a:ext cx="7503696" cy="3913038"/>
        </p:xfrm>
        <a:graphic>
          <a:graphicData uri="http://schemas.openxmlformats.org/drawingml/2006/chart">
            <c:chart xmlns:c="http://schemas.openxmlformats.org/drawingml/2006/chart" xmlns:r="http://schemas.openxmlformats.org/officeDocument/2006/relationships" r:id="rId3"/>
          </a:graphicData>
        </a:graphic>
      </p:graphicFrame>
      <p:sp>
        <p:nvSpPr>
          <p:cNvPr id="5" name="pole tekstowe 4"/>
          <p:cNvSpPr txBox="1"/>
          <p:nvPr/>
        </p:nvSpPr>
        <p:spPr>
          <a:xfrm>
            <a:off x="425150" y="1310072"/>
            <a:ext cx="1152128" cy="307777"/>
          </a:xfrm>
          <a:prstGeom prst="rect">
            <a:avLst/>
          </a:prstGeom>
          <a:noFill/>
        </p:spPr>
        <p:txBody>
          <a:bodyPr wrap="square" rtlCol="0">
            <a:spAutoFit/>
          </a:bodyPr>
          <a:lstStyle/>
          <a:p>
            <a:r>
              <a:rPr lang="pl-PL" sz="1400" b="1" dirty="0"/>
              <a:t>Mg (Tony)</a:t>
            </a:r>
          </a:p>
        </p:txBody>
      </p:sp>
      <p:graphicFrame>
        <p:nvGraphicFramePr>
          <p:cNvPr id="7" name="Tabela 6"/>
          <p:cNvGraphicFramePr>
            <a:graphicFrameLocks noGrp="1"/>
          </p:cNvGraphicFramePr>
          <p:nvPr>
            <p:extLst>
              <p:ext uri="{D42A27DB-BD31-4B8C-83A1-F6EECF244321}">
                <p14:modId xmlns:p14="http://schemas.microsoft.com/office/powerpoint/2010/main" val="4030996752"/>
              </p:ext>
            </p:extLst>
          </p:nvPr>
        </p:nvGraphicFramePr>
        <p:xfrm>
          <a:off x="628328" y="5416692"/>
          <a:ext cx="6319936" cy="720080"/>
        </p:xfrm>
        <a:graphic>
          <a:graphicData uri="http://schemas.openxmlformats.org/drawingml/2006/table">
            <a:tbl>
              <a:tblPr firstRow="1" bandRow="1">
                <a:tableStyleId>{5C22544A-7EE6-4342-B048-85BDC9FD1C3A}</a:tableStyleId>
              </a:tblPr>
              <a:tblGrid>
                <a:gridCol w="1179319">
                  <a:extLst>
                    <a:ext uri="{9D8B030D-6E8A-4147-A177-3AD203B41FA5}">
                      <a16:colId xmlns:a16="http://schemas.microsoft.com/office/drawing/2014/main" val="20000"/>
                    </a:ext>
                  </a:extLst>
                </a:gridCol>
                <a:gridCol w="997885">
                  <a:extLst>
                    <a:ext uri="{9D8B030D-6E8A-4147-A177-3AD203B41FA5}">
                      <a16:colId xmlns:a16="http://schemas.microsoft.com/office/drawing/2014/main" val="20004"/>
                    </a:ext>
                  </a:extLst>
                </a:gridCol>
                <a:gridCol w="951066">
                  <a:extLst>
                    <a:ext uri="{9D8B030D-6E8A-4147-A177-3AD203B41FA5}">
                      <a16:colId xmlns:a16="http://schemas.microsoft.com/office/drawing/2014/main" val="20005"/>
                    </a:ext>
                  </a:extLst>
                </a:gridCol>
                <a:gridCol w="1048181">
                  <a:extLst>
                    <a:ext uri="{9D8B030D-6E8A-4147-A177-3AD203B41FA5}">
                      <a16:colId xmlns:a16="http://schemas.microsoft.com/office/drawing/2014/main" val="20006"/>
                    </a:ext>
                  </a:extLst>
                </a:gridCol>
                <a:gridCol w="908423">
                  <a:extLst>
                    <a:ext uri="{9D8B030D-6E8A-4147-A177-3AD203B41FA5}">
                      <a16:colId xmlns:a16="http://schemas.microsoft.com/office/drawing/2014/main" val="20007"/>
                    </a:ext>
                  </a:extLst>
                </a:gridCol>
                <a:gridCol w="1235062">
                  <a:extLst>
                    <a:ext uri="{9D8B030D-6E8A-4147-A177-3AD203B41FA5}">
                      <a16:colId xmlns:a16="http://schemas.microsoft.com/office/drawing/2014/main" val="3278917476"/>
                    </a:ext>
                  </a:extLst>
                </a:gridCol>
              </a:tblGrid>
              <a:tr h="720080">
                <a:tc>
                  <a:txBody>
                    <a:bodyPr/>
                    <a:lstStyle/>
                    <a:p>
                      <a:pPr algn="ctr"/>
                      <a:r>
                        <a:rPr lang="pl-PL" sz="1400" dirty="0">
                          <a:solidFill>
                            <a:schemeClr val="bg1"/>
                          </a:solidFill>
                        </a:rPr>
                        <a:t>RAZEM:</a:t>
                      </a:r>
                    </a:p>
                  </a:txBody>
                  <a:tcPr>
                    <a:solidFill>
                      <a:schemeClr val="tx2">
                        <a:lumMod val="60000"/>
                        <a:lumOff val="40000"/>
                      </a:schemeClr>
                    </a:solidFill>
                  </a:tcPr>
                </a:tc>
                <a:tc>
                  <a:txBody>
                    <a:bodyPr/>
                    <a:lstStyle/>
                    <a:p>
                      <a:pPr algn="ctr"/>
                      <a:r>
                        <a:rPr lang="pl-PL" sz="1400" dirty="0">
                          <a:solidFill>
                            <a:schemeClr val="bg1"/>
                          </a:solidFill>
                        </a:rPr>
                        <a:t>4370,5</a:t>
                      </a:r>
                    </a:p>
                    <a:p>
                      <a:pPr algn="ctr"/>
                      <a:r>
                        <a:rPr lang="pl-PL" sz="1400" baseline="0" dirty="0">
                          <a:solidFill>
                            <a:schemeClr val="bg1"/>
                          </a:solidFill>
                        </a:rPr>
                        <a:t> Mg</a:t>
                      </a:r>
                      <a:endParaRPr lang="pl-PL" sz="1400" dirty="0">
                        <a:solidFill>
                          <a:schemeClr val="bg1"/>
                        </a:solidFill>
                      </a:endParaRPr>
                    </a:p>
                  </a:txBody>
                  <a:tcPr>
                    <a:solidFill>
                      <a:schemeClr val="tx2">
                        <a:lumMod val="60000"/>
                        <a:lumOff val="40000"/>
                      </a:schemeClr>
                    </a:solidFill>
                  </a:tcPr>
                </a:tc>
                <a:tc>
                  <a:txBody>
                    <a:bodyPr/>
                    <a:lstStyle/>
                    <a:p>
                      <a:pPr algn="ctr"/>
                      <a:r>
                        <a:rPr lang="pl-PL" sz="1400" dirty="0">
                          <a:solidFill>
                            <a:schemeClr val="bg1"/>
                          </a:solidFill>
                        </a:rPr>
                        <a:t>3671,3</a:t>
                      </a:r>
                    </a:p>
                    <a:p>
                      <a:pPr algn="ctr"/>
                      <a:r>
                        <a:rPr lang="pl-PL" sz="1400" dirty="0">
                          <a:solidFill>
                            <a:schemeClr val="bg1"/>
                          </a:solidFill>
                        </a:rPr>
                        <a:t> Mg</a:t>
                      </a:r>
                    </a:p>
                  </a:txBody>
                  <a:tcPr>
                    <a:solidFill>
                      <a:schemeClr val="tx2">
                        <a:lumMod val="60000"/>
                        <a:lumOff val="40000"/>
                      </a:schemeClr>
                    </a:solidFill>
                  </a:tcPr>
                </a:tc>
                <a:tc>
                  <a:txBody>
                    <a:bodyPr/>
                    <a:lstStyle/>
                    <a:p>
                      <a:pPr algn="ctr"/>
                      <a:r>
                        <a:rPr lang="pl-PL" sz="1400" dirty="0">
                          <a:solidFill>
                            <a:schemeClr val="bg1"/>
                          </a:solidFill>
                        </a:rPr>
                        <a:t>4425,5</a:t>
                      </a:r>
                    </a:p>
                    <a:p>
                      <a:pPr algn="ctr"/>
                      <a:r>
                        <a:rPr lang="pl-PL" sz="1400" dirty="0">
                          <a:solidFill>
                            <a:schemeClr val="bg1"/>
                          </a:solidFill>
                        </a:rPr>
                        <a:t> Mg</a:t>
                      </a:r>
                    </a:p>
                  </a:txBody>
                  <a:tcPr>
                    <a:solidFill>
                      <a:schemeClr val="tx2">
                        <a:lumMod val="60000"/>
                        <a:lumOff val="40000"/>
                      </a:schemeClr>
                    </a:solidFill>
                  </a:tcPr>
                </a:tc>
                <a:tc>
                  <a:txBody>
                    <a:bodyPr/>
                    <a:lstStyle/>
                    <a:p>
                      <a:pPr algn="ctr"/>
                      <a:r>
                        <a:rPr lang="pl-PL" sz="1400" dirty="0">
                          <a:solidFill>
                            <a:schemeClr val="bg1"/>
                          </a:solidFill>
                        </a:rPr>
                        <a:t>4804,0</a:t>
                      </a:r>
                    </a:p>
                    <a:p>
                      <a:pPr algn="ctr"/>
                      <a:r>
                        <a:rPr lang="pl-PL" sz="1400" dirty="0">
                          <a:solidFill>
                            <a:schemeClr val="bg1"/>
                          </a:solidFill>
                        </a:rPr>
                        <a:t>Mg</a:t>
                      </a:r>
                      <a:r>
                        <a:rPr lang="pl-PL" sz="1400" baseline="0" dirty="0">
                          <a:solidFill>
                            <a:schemeClr val="bg1"/>
                          </a:solidFill>
                        </a:rPr>
                        <a:t> </a:t>
                      </a:r>
                      <a:endParaRPr lang="pl-PL" sz="1400" dirty="0">
                        <a:solidFill>
                          <a:schemeClr val="bg1"/>
                        </a:solidFill>
                      </a:endParaRPr>
                    </a:p>
                  </a:txBody>
                  <a:tcPr>
                    <a:solidFill>
                      <a:schemeClr val="tx2">
                        <a:lumMod val="60000"/>
                        <a:lumOff val="40000"/>
                      </a:schemeClr>
                    </a:solidFill>
                  </a:tcPr>
                </a:tc>
                <a:tc>
                  <a:txBody>
                    <a:bodyPr/>
                    <a:lstStyle/>
                    <a:p>
                      <a:pPr algn="ctr"/>
                      <a:r>
                        <a:rPr lang="pl-PL" sz="1400" dirty="0">
                          <a:solidFill>
                            <a:schemeClr val="bg1"/>
                          </a:solidFill>
                        </a:rPr>
                        <a:t>4770,6</a:t>
                      </a:r>
                    </a:p>
                    <a:p>
                      <a:pPr algn="ctr"/>
                      <a:r>
                        <a:rPr lang="pl-PL" sz="1400" dirty="0">
                          <a:solidFill>
                            <a:schemeClr val="bg1"/>
                          </a:solidFill>
                        </a:rPr>
                        <a:t>Mg  </a:t>
                      </a:r>
                    </a:p>
                  </a:txBody>
                  <a:tcPr>
                    <a:solidFill>
                      <a:schemeClr val="tx2">
                        <a:lumMod val="60000"/>
                        <a:lumOff val="40000"/>
                      </a:schemeClr>
                    </a:solidFill>
                  </a:tcPr>
                </a:tc>
                <a:extLst>
                  <a:ext uri="{0D108BD9-81ED-4DB2-BD59-A6C34878D82A}">
                    <a16:rowId xmlns:a16="http://schemas.microsoft.com/office/drawing/2014/main" val="10000"/>
                  </a:ext>
                </a:extLst>
              </a:tr>
            </a:tbl>
          </a:graphicData>
        </a:graphic>
      </p:graphicFrame>
      <p:pic>
        <p:nvPicPr>
          <p:cNvPr id="8" name="Picture 2">
            <a:extLst>
              <a:ext uri="{FF2B5EF4-FFF2-40B4-BE49-F238E27FC236}">
                <a16:creationId xmlns:a16="http://schemas.microsoft.com/office/drawing/2014/main" id="{95D0D7F5-03E6-40A0-90C5-7770BEC8299C}"/>
              </a:ext>
            </a:extLst>
          </p:cNvPr>
          <p:cNvPicPr>
            <a:picLocks noChangeAspect="1"/>
          </p:cNvPicPr>
          <p:nvPr/>
        </p:nvPicPr>
        <p:blipFill>
          <a:blip r:embed="rId4"/>
          <a:srcRect/>
          <a:stretch>
            <a:fillRect/>
          </a:stretch>
        </p:blipFill>
        <p:spPr>
          <a:xfrm>
            <a:off x="7452320" y="5781643"/>
            <a:ext cx="1152128" cy="816093"/>
          </a:xfrm>
          <a:prstGeom prst="rect">
            <a:avLst/>
          </a:prstGeom>
          <a:noFill/>
          <a:ln>
            <a:noFill/>
          </a:ln>
        </p:spPr>
      </p:pic>
    </p:spTree>
    <p:extLst>
      <p:ext uri="{BB962C8B-B14F-4D97-AF65-F5344CB8AC3E}">
        <p14:creationId xmlns:p14="http://schemas.microsoft.com/office/powerpoint/2010/main" val="2726084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numeru slajdu 2"/>
          <p:cNvSpPr>
            <a:spLocks noGrp="1"/>
          </p:cNvSpPr>
          <p:nvPr>
            <p:ph type="sldNum" sz="quarter" idx="12"/>
          </p:nvPr>
        </p:nvSpPr>
        <p:spPr/>
        <p:txBody>
          <a:bodyPr>
            <a:normAutofit/>
          </a:bodyPr>
          <a:lstStyle/>
          <a:p>
            <a:fld id="{80CBED3D-F8F8-45FD-AD52-26F713017ECD}" type="slidenum">
              <a:rPr lang="pl-PL" smtClean="0"/>
              <a:t>19</a:t>
            </a:fld>
            <a:endParaRPr lang="pl-PL"/>
          </a:p>
        </p:txBody>
      </p:sp>
      <p:sp>
        <p:nvSpPr>
          <p:cNvPr id="2" name="Tytuł 1"/>
          <p:cNvSpPr>
            <a:spLocks noGrp="1"/>
          </p:cNvSpPr>
          <p:nvPr>
            <p:ph type="title"/>
          </p:nvPr>
        </p:nvSpPr>
        <p:spPr>
          <a:xfrm>
            <a:off x="755576" y="116632"/>
            <a:ext cx="6512511" cy="1090364"/>
          </a:xfrm>
        </p:spPr>
        <p:txBody>
          <a:bodyPr>
            <a:normAutofit/>
          </a:bodyPr>
          <a:lstStyle/>
          <a:p>
            <a:pPr marL="0" indent="0" algn="ctr">
              <a:buNone/>
            </a:pPr>
            <a:r>
              <a:rPr lang="pl-PL" sz="1800" b="1" dirty="0">
                <a:solidFill>
                  <a:schemeClr val="tx2"/>
                </a:solidFill>
                <a:latin typeface="Times New Roman" panose="02020603050405020304" pitchFamily="18" charset="0"/>
                <a:cs typeface="Times New Roman" panose="02020603050405020304" pitchFamily="18" charset="0"/>
              </a:rPr>
              <a:t>Masa odpadów przypadająca </a:t>
            </a:r>
            <a:br>
              <a:rPr lang="pl-PL" sz="1800" b="1" dirty="0">
                <a:solidFill>
                  <a:schemeClr val="tx2"/>
                </a:solidFill>
                <a:latin typeface="Times New Roman" panose="02020603050405020304" pitchFamily="18" charset="0"/>
                <a:cs typeface="Times New Roman" panose="02020603050405020304" pitchFamily="18" charset="0"/>
              </a:rPr>
            </a:br>
            <a:r>
              <a:rPr lang="pl-PL" sz="1800" b="1" dirty="0">
                <a:solidFill>
                  <a:schemeClr val="tx2"/>
                </a:solidFill>
                <a:latin typeface="Times New Roman" panose="02020603050405020304" pitchFamily="18" charset="0"/>
                <a:cs typeface="Times New Roman" panose="02020603050405020304" pitchFamily="18" charset="0"/>
              </a:rPr>
              <a:t>na jednego mieszkańca w Gminie </a:t>
            </a:r>
            <a:br>
              <a:rPr lang="pl-PL" sz="1800" b="1" dirty="0">
                <a:solidFill>
                  <a:schemeClr val="tx2"/>
                </a:solidFill>
                <a:latin typeface="Times New Roman" panose="02020603050405020304" pitchFamily="18" charset="0"/>
                <a:cs typeface="Times New Roman" panose="02020603050405020304" pitchFamily="18" charset="0"/>
              </a:rPr>
            </a:br>
            <a:r>
              <a:rPr lang="pl-PL" sz="1800" b="1" dirty="0">
                <a:solidFill>
                  <a:schemeClr val="tx2"/>
                </a:solidFill>
                <a:latin typeface="Times New Roman" panose="02020603050405020304" pitchFamily="18" charset="0"/>
                <a:cs typeface="Times New Roman" panose="02020603050405020304" pitchFamily="18" charset="0"/>
              </a:rPr>
              <a:t>w poszczególnych latach funkcjonowania systemu</a:t>
            </a:r>
            <a:endParaRPr lang="pl-PL" sz="1800" dirty="0">
              <a:solidFill>
                <a:schemeClr val="tx2"/>
              </a:solidFill>
              <a:latin typeface="Times New Roman" panose="02020603050405020304" pitchFamily="18" charset="0"/>
              <a:cs typeface="Times New Roman" panose="02020603050405020304" pitchFamily="18" charset="0"/>
            </a:endParaRPr>
          </a:p>
        </p:txBody>
      </p:sp>
      <p:graphicFrame>
        <p:nvGraphicFramePr>
          <p:cNvPr id="9" name="Symbol zastępczy zawartości 8"/>
          <p:cNvGraphicFramePr>
            <a:graphicFrameLocks noGrp="1"/>
          </p:cNvGraphicFramePr>
          <p:nvPr>
            <p:ph sz="quarter" idx="13"/>
            <p:extLst>
              <p:ext uri="{D42A27DB-BD31-4B8C-83A1-F6EECF244321}">
                <p14:modId xmlns:p14="http://schemas.microsoft.com/office/powerpoint/2010/main" val="2186151279"/>
              </p:ext>
            </p:extLst>
          </p:nvPr>
        </p:nvGraphicFramePr>
        <p:xfrm>
          <a:off x="768499" y="1174998"/>
          <a:ext cx="7632848" cy="37444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ela 5"/>
          <p:cNvGraphicFramePr>
            <a:graphicFrameLocks noGrp="1"/>
          </p:cNvGraphicFramePr>
          <p:nvPr>
            <p:extLst>
              <p:ext uri="{D42A27DB-BD31-4B8C-83A1-F6EECF244321}">
                <p14:modId xmlns:p14="http://schemas.microsoft.com/office/powerpoint/2010/main" val="3958525789"/>
              </p:ext>
            </p:extLst>
          </p:nvPr>
        </p:nvGraphicFramePr>
        <p:xfrm>
          <a:off x="467544" y="5127451"/>
          <a:ext cx="6408712" cy="792088"/>
        </p:xfrm>
        <a:graphic>
          <a:graphicData uri="http://schemas.openxmlformats.org/drawingml/2006/table">
            <a:tbl>
              <a:tblPr firstRow="1" bandRow="1">
                <a:tableStyleId>{5C22544A-7EE6-4342-B048-85BDC9FD1C3A}</a:tableStyleId>
              </a:tblPr>
              <a:tblGrid>
                <a:gridCol w="981071">
                  <a:extLst>
                    <a:ext uri="{9D8B030D-6E8A-4147-A177-3AD203B41FA5}">
                      <a16:colId xmlns:a16="http://schemas.microsoft.com/office/drawing/2014/main" val="20000"/>
                    </a:ext>
                  </a:extLst>
                </a:gridCol>
                <a:gridCol w="852205">
                  <a:extLst>
                    <a:ext uri="{9D8B030D-6E8A-4147-A177-3AD203B41FA5}">
                      <a16:colId xmlns:a16="http://schemas.microsoft.com/office/drawing/2014/main" val="20004"/>
                    </a:ext>
                  </a:extLst>
                </a:gridCol>
                <a:gridCol w="1054165">
                  <a:extLst>
                    <a:ext uri="{9D8B030D-6E8A-4147-A177-3AD203B41FA5}">
                      <a16:colId xmlns:a16="http://schemas.microsoft.com/office/drawing/2014/main" val="20005"/>
                    </a:ext>
                  </a:extLst>
                </a:gridCol>
                <a:gridCol w="1151596">
                  <a:extLst>
                    <a:ext uri="{9D8B030D-6E8A-4147-A177-3AD203B41FA5}">
                      <a16:colId xmlns:a16="http://schemas.microsoft.com/office/drawing/2014/main" val="20006"/>
                    </a:ext>
                  </a:extLst>
                </a:gridCol>
                <a:gridCol w="1133765">
                  <a:extLst>
                    <a:ext uri="{9D8B030D-6E8A-4147-A177-3AD203B41FA5}">
                      <a16:colId xmlns:a16="http://schemas.microsoft.com/office/drawing/2014/main" val="20007"/>
                    </a:ext>
                  </a:extLst>
                </a:gridCol>
                <a:gridCol w="1235910">
                  <a:extLst>
                    <a:ext uri="{9D8B030D-6E8A-4147-A177-3AD203B41FA5}">
                      <a16:colId xmlns:a16="http://schemas.microsoft.com/office/drawing/2014/main" val="1417390065"/>
                    </a:ext>
                  </a:extLst>
                </a:gridCol>
              </a:tblGrid>
              <a:tr h="792088">
                <a:tc>
                  <a:txBody>
                    <a:bodyPr/>
                    <a:lstStyle/>
                    <a:p>
                      <a:pPr algn="ctr"/>
                      <a:r>
                        <a:rPr lang="pl-PL" b="1" dirty="0">
                          <a:solidFill>
                            <a:schemeClr val="bg1"/>
                          </a:solidFill>
                        </a:rPr>
                        <a:t>RAZEM:</a:t>
                      </a:r>
                    </a:p>
                  </a:txBody>
                  <a:tcPr anchor="ctr">
                    <a:solidFill>
                      <a:schemeClr val="tx2">
                        <a:lumMod val="60000"/>
                        <a:lumOff val="40000"/>
                      </a:schemeClr>
                    </a:solidFill>
                  </a:tcPr>
                </a:tc>
                <a:tc>
                  <a:txBody>
                    <a:bodyPr/>
                    <a:lstStyle/>
                    <a:p>
                      <a:pPr algn="ctr"/>
                      <a:r>
                        <a:rPr lang="pl-PL" sz="1600" dirty="0">
                          <a:solidFill>
                            <a:schemeClr val="bg1"/>
                          </a:solidFill>
                        </a:rPr>
                        <a:t>381 kg/rok</a:t>
                      </a:r>
                    </a:p>
                  </a:txBody>
                  <a:tcPr>
                    <a:solidFill>
                      <a:schemeClr val="tx2">
                        <a:lumMod val="60000"/>
                        <a:lumOff val="40000"/>
                      </a:schemeClr>
                    </a:solidFill>
                  </a:tcPr>
                </a:tc>
                <a:tc>
                  <a:txBody>
                    <a:bodyPr/>
                    <a:lstStyle/>
                    <a:p>
                      <a:pPr algn="ctr"/>
                      <a:r>
                        <a:rPr lang="pl-PL" sz="1600" dirty="0">
                          <a:solidFill>
                            <a:schemeClr val="bg1"/>
                          </a:solidFill>
                        </a:rPr>
                        <a:t>326</a:t>
                      </a:r>
                    </a:p>
                    <a:p>
                      <a:pPr algn="ctr"/>
                      <a:r>
                        <a:rPr lang="pl-PL" sz="1600" dirty="0">
                          <a:solidFill>
                            <a:schemeClr val="bg1"/>
                          </a:solidFill>
                        </a:rPr>
                        <a:t> kg/rok</a:t>
                      </a:r>
                    </a:p>
                  </a:txBody>
                  <a:tcPr>
                    <a:solidFill>
                      <a:schemeClr val="tx2">
                        <a:lumMod val="60000"/>
                        <a:lumOff val="40000"/>
                      </a:schemeClr>
                    </a:solidFill>
                  </a:tcPr>
                </a:tc>
                <a:tc>
                  <a:txBody>
                    <a:bodyPr/>
                    <a:lstStyle/>
                    <a:p>
                      <a:pPr algn="ctr"/>
                      <a:r>
                        <a:rPr lang="pl-PL" sz="1600" dirty="0">
                          <a:solidFill>
                            <a:schemeClr val="bg1"/>
                          </a:solidFill>
                        </a:rPr>
                        <a:t>368</a:t>
                      </a:r>
                    </a:p>
                    <a:p>
                      <a:pPr algn="ctr"/>
                      <a:r>
                        <a:rPr lang="pl-PL" sz="1600" dirty="0">
                          <a:solidFill>
                            <a:schemeClr val="bg1"/>
                          </a:solidFill>
                        </a:rPr>
                        <a:t>kg/rok </a:t>
                      </a:r>
                    </a:p>
                  </a:txBody>
                  <a:tcPr>
                    <a:solidFill>
                      <a:schemeClr val="tx2">
                        <a:lumMod val="60000"/>
                        <a:lumOff val="40000"/>
                      </a:schemeClr>
                    </a:solidFill>
                  </a:tcPr>
                </a:tc>
                <a:tc>
                  <a:txBody>
                    <a:bodyPr/>
                    <a:lstStyle/>
                    <a:p>
                      <a:pPr algn="ctr"/>
                      <a:r>
                        <a:rPr lang="pl-PL" sz="1600" dirty="0">
                          <a:solidFill>
                            <a:schemeClr val="bg1"/>
                          </a:solidFill>
                        </a:rPr>
                        <a:t>370 </a:t>
                      </a:r>
                    </a:p>
                    <a:p>
                      <a:pPr algn="ctr"/>
                      <a:r>
                        <a:rPr lang="pl-PL" sz="1600" dirty="0">
                          <a:solidFill>
                            <a:schemeClr val="bg1"/>
                          </a:solidFill>
                        </a:rPr>
                        <a:t>kg/rok</a:t>
                      </a:r>
                    </a:p>
                  </a:txBody>
                  <a:tcPr>
                    <a:solidFill>
                      <a:schemeClr val="tx2">
                        <a:lumMod val="60000"/>
                        <a:lumOff val="40000"/>
                      </a:schemeClr>
                    </a:solidFill>
                  </a:tcPr>
                </a:tc>
                <a:tc>
                  <a:txBody>
                    <a:bodyPr/>
                    <a:lstStyle/>
                    <a:p>
                      <a:pPr algn="ctr"/>
                      <a:r>
                        <a:rPr lang="pl-PL" sz="1600" dirty="0">
                          <a:solidFill>
                            <a:schemeClr val="bg1"/>
                          </a:solidFill>
                        </a:rPr>
                        <a:t>350 </a:t>
                      </a:r>
                    </a:p>
                    <a:p>
                      <a:pPr algn="ctr"/>
                      <a:r>
                        <a:rPr lang="pl-PL" sz="1600" dirty="0">
                          <a:solidFill>
                            <a:schemeClr val="bg1"/>
                          </a:solidFill>
                        </a:rPr>
                        <a:t>kg/rok </a:t>
                      </a:r>
                    </a:p>
                  </a:txBody>
                  <a:tcPr>
                    <a:solidFill>
                      <a:schemeClr val="tx2">
                        <a:lumMod val="60000"/>
                        <a:lumOff val="40000"/>
                      </a:schemeClr>
                    </a:solidFill>
                  </a:tcPr>
                </a:tc>
                <a:extLst>
                  <a:ext uri="{0D108BD9-81ED-4DB2-BD59-A6C34878D82A}">
                    <a16:rowId xmlns:a16="http://schemas.microsoft.com/office/drawing/2014/main" val="10000"/>
                  </a:ext>
                </a:extLst>
              </a:tr>
            </a:tbl>
          </a:graphicData>
        </a:graphic>
      </p:graphicFrame>
      <p:pic>
        <p:nvPicPr>
          <p:cNvPr id="7" name="Picture 2">
            <a:extLst>
              <a:ext uri="{FF2B5EF4-FFF2-40B4-BE49-F238E27FC236}">
                <a16:creationId xmlns:a16="http://schemas.microsoft.com/office/drawing/2014/main" id="{965A7DDD-101C-4C04-8A3B-90280CA3244E}"/>
              </a:ext>
            </a:extLst>
          </p:cNvPr>
          <p:cNvPicPr>
            <a:picLocks noChangeAspect="1"/>
          </p:cNvPicPr>
          <p:nvPr/>
        </p:nvPicPr>
        <p:blipFill>
          <a:blip r:embed="rId4"/>
          <a:srcRect/>
          <a:stretch>
            <a:fillRect/>
          </a:stretch>
        </p:blipFill>
        <p:spPr>
          <a:xfrm>
            <a:off x="7415624" y="5946715"/>
            <a:ext cx="1152128" cy="816093"/>
          </a:xfrm>
          <a:prstGeom prst="rect">
            <a:avLst/>
          </a:prstGeom>
          <a:noFill/>
          <a:ln>
            <a:noFill/>
          </a:ln>
        </p:spPr>
      </p:pic>
    </p:spTree>
    <p:extLst>
      <p:ext uri="{BB962C8B-B14F-4D97-AF65-F5344CB8AC3E}">
        <p14:creationId xmlns:p14="http://schemas.microsoft.com/office/powerpoint/2010/main" val="1902472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normAutofit/>
          </a:bodyPr>
          <a:lstStyle/>
          <a:p>
            <a:fld id="{80CBED3D-F8F8-45FD-AD52-26F713017ECD}" type="slidenum">
              <a:rPr lang="pl-PL" smtClean="0"/>
              <a:t>20</a:t>
            </a:fld>
            <a:endParaRPr lang="pl-PL"/>
          </a:p>
        </p:txBody>
      </p:sp>
      <p:sp>
        <p:nvSpPr>
          <p:cNvPr id="2" name="Tytuł 1"/>
          <p:cNvSpPr>
            <a:spLocks noGrp="1"/>
          </p:cNvSpPr>
          <p:nvPr>
            <p:ph type="title"/>
          </p:nvPr>
        </p:nvSpPr>
        <p:spPr>
          <a:xfrm>
            <a:off x="822960" y="365760"/>
            <a:ext cx="7520940" cy="686976"/>
          </a:xfrm>
        </p:spPr>
        <p:txBody>
          <a:bodyPr>
            <a:normAutofit fontScale="90000"/>
          </a:bodyPr>
          <a:lstStyle/>
          <a:p>
            <a:pPr marL="0" indent="0" algn="ctr">
              <a:buNone/>
            </a:pPr>
            <a:r>
              <a:rPr lang="pl-PL" sz="2200" b="1" dirty="0"/>
              <a:t>Poziomy osiągnięte przez gminę Pniewy </a:t>
            </a:r>
            <a:br>
              <a:rPr lang="pl-PL" sz="2200" b="1" dirty="0"/>
            </a:br>
            <a:r>
              <a:rPr lang="pl-PL" sz="2200" b="1" dirty="0"/>
              <a:t>w latach sprawozdawczych od 2018 r. do 2022 r.</a:t>
            </a:r>
          </a:p>
        </p:txBody>
      </p:sp>
      <p:sp>
        <p:nvSpPr>
          <p:cNvPr id="3" name="Symbol zastępczy zawartości 2"/>
          <p:cNvSpPr>
            <a:spLocks noGrp="1"/>
          </p:cNvSpPr>
          <p:nvPr>
            <p:ph sz="quarter" idx="13"/>
          </p:nvPr>
        </p:nvSpPr>
        <p:spPr>
          <a:xfrm>
            <a:off x="822960" y="1196752"/>
            <a:ext cx="7520940" cy="5328592"/>
          </a:xfrm>
        </p:spPr>
        <p:txBody>
          <a:bodyPr>
            <a:normAutofit/>
          </a:bodyPr>
          <a:lstStyle/>
          <a:p>
            <a:pPr marL="114300" indent="0" algn="ctr">
              <a:lnSpc>
                <a:spcPct val="115000"/>
              </a:lnSpc>
              <a:spcAft>
                <a:spcPts val="0"/>
              </a:spcAft>
              <a:buNone/>
            </a:pPr>
            <a:r>
              <a:rPr lang="pl-PL" sz="2000" cap="small" dirty="0">
                <a:latin typeface="Times New Roman"/>
                <a:ea typeface="Calibri"/>
                <a:cs typeface="Times New Roman"/>
              </a:rPr>
              <a:t>Ograniczenie masy odpadów komunalnych ulegających biodegradacji</a:t>
            </a:r>
          </a:p>
          <a:p>
            <a:pPr marL="114300" indent="0" algn="ctr">
              <a:lnSpc>
                <a:spcPct val="115000"/>
              </a:lnSpc>
              <a:spcAft>
                <a:spcPts val="0"/>
              </a:spcAft>
              <a:buNone/>
            </a:pPr>
            <a:r>
              <a:rPr lang="pl-PL" sz="2000" cap="small" dirty="0">
                <a:latin typeface="Times New Roman"/>
                <a:ea typeface="Calibri"/>
                <a:cs typeface="Times New Roman"/>
              </a:rPr>
              <a:t>przekazanych do składowania: </a:t>
            </a:r>
          </a:p>
          <a:p>
            <a:pPr marL="114300" indent="0" algn="ctr">
              <a:lnSpc>
                <a:spcPct val="115000"/>
              </a:lnSpc>
              <a:spcAft>
                <a:spcPts val="0"/>
              </a:spcAft>
              <a:buNone/>
            </a:pPr>
            <a:r>
              <a:rPr lang="pl-PL" sz="2000" b="0" i="0" u="none" strike="noStrike" cap="small" dirty="0">
                <a:effectLst/>
                <a:latin typeface="Times New Roman"/>
                <a:cs typeface="Times New Roman"/>
              </a:rPr>
              <a:t>Zmiany w przepisach !!!</a:t>
            </a:r>
            <a:endParaRPr lang="pl-PL" sz="2000" b="0" i="0" u="none" strike="noStrike" dirty="0">
              <a:effectLst/>
              <a:latin typeface="Arial" panose="020B0604020202020204" pitchFamily="34" charset="0"/>
            </a:endParaRPr>
          </a:p>
          <a:p>
            <a:pPr marL="114300" indent="0" algn="ctr">
              <a:lnSpc>
                <a:spcPct val="115000"/>
              </a:lnSpc>
              <a:spcAft>
                <a:spcPts val="0"/>
              </a:spcAft>
              <a:buNone/>
            </a:pPr>
            <a:endParaRPr lang="pl-PL" sz="2000" cap="small" dirty="0">
              <a:latin typeface="Times New Roman"/>
              <a:ea typeface="Calibri"/>
              <a:cs typeface="Times New Roman"/>
            </a:endParaRPr>
          </a:p>
          <a:p>
            <a:pPr marL="45720" indent="0" algn="just">
              <a:buNone/>
            </a:pPr>
            <a:r>
              <a:rPr lang="pl-PL" sz="2000" b="0" i="0" dirty="0">
                <a:solidFill>
                  <a:srgbClr val="333333"/>
                </a:solidFill>
                <a:effectLst/>
                <a:latin typeface="Calibri" panose="020F0502020204030204" pitchFamily="34" charset="0"/>
                <a:cs typeface="Calibri" panose="020F0502020204030204" pitchFamily="34" charset="0"/>
              </a:rPr>
              <a:t>W sprawozdaniach składanych za pośrednictwem </a:t>
            </a:r>
            <a:r>
              <a:rPr lang="pl-PL" sz="2000" dirty="0">
                <a:solidFill>
                  <a:srgbClr val="202122"/>
                </a:solidFill>
                <a:latin typeface="Calibri" panose="020F0502020204030204" pitchFamily="34" charset="0"/>
                <a:cs typeface="Calibri" panose="020F0502020204030204" pitchFamily="34" charset="0"/>
              </a:rPr>
              <a:t>b</a:t>
            </a:r>
            <a:r>
              <a:rPr lang="pl-PL" sz="2000" i="0" dirty="0">
                <a:solidFill>
                  <a:srgbClr val="202122"/>
                </a:solidFill>
                <a:effectLst/>
                <a:latin typeface="Calibri" panose="020F0502020204030204" pitchFamily="34" charset="0"/>
                <a:cs typeface="Calibri" panose="020F0502020204030204" pitchFamily="34" charset="0"/>
              </a:rPr>
              <a:t>azy danych                      o produktach i opakowaniach oraz o gospodarce odpadami</a:t>
            </a:r>
            <a:r>
              <a:rPr lang="pl-PL" sz="2000" i="0" dirty="0">
                <a:solidFill>
                  <a:srgbClr val="333333"/>
                </a:solidFill>
                <a:effectLst/>
                <a:latin typeface="Calibri" panose="020F0502020204030204" pitchFamily="34" charset="0"/>
                <a:cs typeface="Calibri" panose="020F0502020204030204" pitchFamily="34" charset="0"/>
              </a:rPr>
              <a:t> </a:t>
            </a:r>
            <a:r>
              <a:rPr lang="pl-PL" sz="2000" b="0" i="0" dirty="0">
                <a:solidFill>
                  <a:srgbClr val="333333"/>
                </a:solidFill>
                <a:effectLst/>
                <a:latin typeface="Calibri" panose="020F0502020204030204" pitchFamily="34" charset="0"/>
                <a:cs typeface="Calibri" panose="020F0502020204030204" pitchFamily="34" charset="0"/>
              </a:rPr>
              <a:t>(BDO),                 na podstawie ustawy o otrzymaniu czystości i porządku w gminach nadal należy umieszczać informacje dotyczące osiągniętego poziomu ograniczenia masy odpadów komunalnych ulegających biodegradacji przekazywanych do składowania. Określony poziom ograniczenia składowania masy odpadów komunalnych ulegających biodegradacji należało osiągnąć do lipca 2020r. Dane nadal będą zbierane                           i sprawozdawane w tym zakresie.  </a:t>
            </a:r>
          </a:p>
          <a:p>
            <a:pPr algn="just"/>
            <a:endParaRPr lang="pl-PL" sz="1600" dirty="0">
              <a:solidFill>
                <a:srgbClr val="333333"/>
              </a:solidFill>
              <a:latin typeface="Calibri" panose="020F0502020204030204" pitchFamily="34" charset="0"/>
              <a:cs typeface="Calibri" panose="020F0502020204030204" pitchFamily="34" charset="0"/>
            </a:endParaRPr>
          </a:p>
          <a:p>
            <a:pPr algn="l"/>
            <a:endParaRPr lang="pl-PL" sz="1400" cap="small" dirty="0">
              <a:latin typeface="Times New Roman"/>
              <a:ea typeface="Calibri"/>
              <a:cs typeface="Times New Roman"/>
            </a:endParaRPr>
          </a:p>
          <a:p>
            <a:pPr marL="45720" indent="0" algn="ctr">
              <a:lnSpc>
                <a:spcPct val="115000"/>
              </a:lnSpc>
              <a:spcAft>
                <a:spcPts val="0"/>
              </a:spcAft>
              <a:buNone/>
            </a:pPr>
            <a:endParaRPr lang="pl-PL" cap="small" dirty="0">
              <a:latin typeface="Times New Roman"/>
              <a:ea typeface="Calibri"/>
              <a:cs typeface="Times New Roman"/>
            </a:endParaRPr>
          </a:p>
          <a:p>
            <a:pPr marL="114300" indent="0" algn="ctr">
              <a:lnSpc>
                <a:spcPct val="115000"/>
              </a:lnSpc>
              <a:spcAft>
                <a:spcPts val="0"/>
              </a:spcAft>
              <a:buNone/>
            </a:pPr>
            <a:endParaRPr lang="pl-PL" cap="small" dirty="0">
              <a:latin typeface="Times New Roman"/>
              <a:ea typeface="Calibri"/>
              <a:cs typeface="Times New Roman"/>
            </a:endParaRPr>
          </a:p>
          <a:p>
            <a:pPr algn="ctr">
              <a:lnSpc>
                <a:spcPct val="115000"/>
              </a:lnSpc>
              <a:spcAft>
                <a:spcPts val="0"/>
              </a:spcAft>
            </a:pPr>
            <a:endParaRPr lang="pl-PL" cap="small" dirty="0">
              <a:latin typeface="Times New Roman"/>
              <a:ea typeface="Calibri"/>
              <a:cs typeface="Times New Roman"/>
            </a:endParaRPr>
          </a:p>
          <a:p>
            <a:pPr marL="0" lvl="0" indent="0" algn="just">
              <a:lnSpc>
                <a:spcPct val="115000"/>
              </a:lnSpc>
              <a:spcAft>
                <a:spcPts val="1000"/>
              </a:spcAft>
            </a:pPr>
            <a:endParaRPr lang="pl-PL" sz="1400" dirty="0">
              <a:solidFill>
                <a:srgbClr val="000000"/>
              </a:solidFill>
              <a:latin typeface="Times New Roman"/>
              <a:ea typeface="Calibri"/>
              <a:cs typeface="Times New Roman"/>
            </a:endParaRPr>
          </a:p>
          <a:p>
            <a:pPr>
              <a:lnSpc>
                <a:spcPct val="115000"/>
              </a:lnSpc>
              <a:spcAft>
                <a:spcPts val="0"/>
              </a:spcAft>
            </a:pPr>
            <a:endParaRPr lang="pl-PL" cap="small" dirty="0">
              <a:latin typeface="Times New Roman"/>
              <a:ea typeface="Calibri"/>
              <a:cs typeface="Times New Roman"/>
            </a:endParaRPr>
          </a:p>
          <a:p>
            <a:pPr algn="ctr">
              <a:lnSpc>
                <a:spcPct val="115000"/>
              </a:lnSpc>
              <a:spcAft>
                <a:spcPts val="0"/>
              </a:spcAft>
            </a:pPr>
            <a:endParaRPr lang="pl-PL" sz="1400" dirty="0">
              <a:latin typeface="Calibri"/>
              <a:ea typeface="Calibri"/>
              <a:cs typeface="Times New Roman"/>
            </a:endParaRPr>
          </a:p>
          <a:p>
            <a:pPr marL="0" lvl="0" indent="0">
              <a:spcBef>
                <a:spcPts val="0"/>
              </a:spcBef>
              <a:buNone/>
            </a:pPr>
            <a:endParaRPr lang="pl-PL" b="0" dirty="0">
              <a:solidFill>
                <a:srgbClr val="FFFFFF"/>
              </a:solidFill>
              <a:latin typeface="Arial Narrow"/>
            </a:endParaRPr>
          </a:p>
          <a:p>
            <a:endParaRPr lang="pl-PL" dirty="0"/>
          </a:p>
        </p:txBody>
      </p:sp>
      <p:pic>
        <p:nvPicPr>
          <p:cNvPr id="5" name="Picture 2">
            <a:extLst>
              <a:ext uri="{FF2B5EF4-FFF2-40B4-BE49-F238E27FC236}">
                <a16:creationId xmlns:a16="http://schemas.microsoft.com/office/drawing/2014/main" id="{2C77C8AD-F3C5-4808-B7CD-BE49AA8E2E56}"/>
              </a:ext>
            </a:extLst>
          </p:cNvPr>
          <p:cNvPicPr>
            <a:picLocks noChangeAspect="1"/>
          </p:cNvPicPr>
          <p:nvPr/>
        </p:nvPicPr>
        <p:blipFill>
          <a:blip r:embed="rId3"/>
          <a:srcRect/>
          <a:stretch>
            <a:fillRect/>
          </a:stretch>
        </p:blipFill>
        <p:spPr>
          <a:xfrm>
            <a:off x="7415624" y="5946715"/>
            <a:ext cx="1152128" cy="816093"/>
          </a:xfrm>
          <a:prstGeom prst="rect">
            <a:avLst/>
          </a:prstGeom>
          <a:noFill/>
          <a:ln>
            <a:noFill/>
          </a:ln>
        </p:spPr>
      </p:pic>
    </p:spTree>
    <p:extLst>
      <p:ext uri="{BB962C8B-B14F-4D97-AF65-F5344CB8AC3E}">
        <p14:creationId xmlns:p14="http://schemas.microsoft.com/office/powerpoint/2010/main" val="2156282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normAutofit/>
          </a:bodyPr>
          <a:lstStyle/>
          <a:p>
            <a:fld id="{80CBED3D-F8F8-45FD-AD52-26F713017ECD}" type="slidenum">
              <a:rPr lang="pl-PL" smtClean="0"/>
              <a:t>21</a:t>
            </a:fld>
            <a:endParaRPr lang="pl-PL"/>
          </a:p>
        </p:txBody>
      </p:sp>
      <p:sp>
        <p:nvSpPr>
          <p:cNvPr id="2" name="Tytuł 1"/>
          <p:cNvSpPr>
            <a:spLocks noGrp="1"/>
          </p:cNvSpPr>
          <p:nvPr>
            <p:ph type="title"/>
          </p:nvPr>
        </p:nvSpPr>
        <p:spPr>
          <a:xfrm>
            <a:off x="822960" y="365760"/>
            <a:ext cx="7520940" cy="686976"/>
          </a:xfrm>
        </p:spPr>
        <p:txBody>
          <a:bodyPr>
            <a:normAutofit fontScale="90000"/>
          </a:bodyPr>
          <a:lstStyle/>
          <a:p>
            <a:pPr marL="0" indent="0" algn="ctr">
              <a:buNone/>
            </a:pPr>
            <a:r>
              <a:rPr lang="pl-PL" sz="2200" b="1" dirty="0"/>
              <a:t>Poziomy osiągnięte przez gminę Pniewy </a:t>
            </a:r>
            <a:br>
              <a:rPr lang="pl-PL" sz="2200" b="1" dirty="0"/>
            </a:br>
            <a:r>
              <a:rPr lang="pl-PL" sz="2200" b="1" dirty="0"/>
              <a:t>w latach sprawozdawczych od 2018 r. do 2022 r.</a:t>
            </a:r>
          </a:p>
        </p:txBody>
      </p:sp>
      <p:sp>
        <p:nvSpPr>
          <p:cNvPr id="3" name="Symbol zastępczy zawartości 2"/>
          <p:cNvSpPr>
            <a:spLocks noGrp="1"/>
          </p:cNvSpPr>
          <p:nvPr>
            <p:ph sz="quarter" idx="13"/>
          </p:nvPr>
        </p:nvSpPr>
        <p:spPr>
          <a:xfrm>
            <a:off x="800909" y="1064717"/>
            <a:ext cx="7520940" cy="5472608"/>
          </a:xfrm>
        </p:spPr>
        <p:txBody>
          <a:bodyPr>
            <a:normAutofit/>
          </a:bodyPr>
          <a:lstStyle/>
          <a:p>
            <a:pPr marL="114300" indent="0" algn="ctr">
              <a:lnSpc>
                <a:spcPct val="115000"/>
              </a:lnSpc>
              <a:spcAft>
                <a:spcPts val="0"/>
              </a:spcAft>
              <a:buNone/>
            </a:pPr>
            <a:r>
              <a:rPr lang="pl-PL" sz="1600" cap="small" dirty="0">
                <a:latin typeface="Times New Roman"/>
                <a:ea typeface="Calibri"/>
                <a:cs typeface="Times New Roman"/>
              </a:rPr>
              <a:t>Ograniczenie masy odpadów komunalnych ulegających biodegradacji</a:t>
            </a:r>
          </a:p>
          <a:p>
            <a:pPr marL="114300" indent="0" algn="ctr">
              <a:lnSpc>
                <a:spcPct val="115000"/>
              </a:lnSpc>
              <a:spcAft>
                <a:spcPts val="0"/>
              </a:spcAft>
              <a:buNone/>
            </a:pPr>
            <a:r>
              <a:rPr lang="pl-PL" sz="1600" cap="small" dirty="0">
                <a:latin typeface="Times New Roman"/>
                <a:ea typeface="Calibri"/>
                <a:cs typeface="Times New Roman"/>
              </a:rPr>
              <a:t>przekazanych do składowania:</a:t>
            </a:r>
          </a:p>
          <a:p>
            <a:pPr marL="114300" indent="0">
              <a:lnSpc>
                <a:spcPct val="115000"/>
              </a:lnSpc>
              <a:spcAft>
                <a:spcPts val="0"/>
              </a:spcAft>
              <a:buNone/>
            </a:pPr>
            <a:endParaRPr lang="pl-PL" sz="1600" cap="small" dirty="0">
              <a:latin typeface="Times New Roman"/>
              <a:ea typeface="Calibri"/>
              <a:cs typeface="Times New Roman"/>
            </a:endParaRPr>
          </a:p>
          <a:p>
            <a:pPr algn="ctr">
              <a:lnSpc>
                <a:spcPct val="115000"/>
              </a:lnSpc>
              <a:spcAft>
                <a:spcPts val="0"/>
              </a:spcAft>
            </a:pPr>
            <a:endParaRPr lang="pl-PL" cap="small" dirty="0">
              <a:latin typeface="Times New Roman"/>
              <a:ea typeface="Calibri"/>
              <a:cs typeface="Times New Roman"/>
            </a:endParaRPr>
          </a:p>
          <a:p>
            <a:pPr algn="ctr">
              <a:lnSpc>
                <a:spcPct val="115000"/>
              </a:lnSpc>
              <a:spcAft>
                <a:spcPts val="0"/>
              </a:spcAft>
            </a:pPr>
            <a:endParaRPr lang="pl-PL" cap="small" dirty="0">
              <a:latin typeface="Times New Roman"/>
              <a:ea typeface="Calibri"/>
              <a:cs typeface="Times New Roman"/>
            </a:endParaRPr>
          </a:p>
          <a:p>
            <a:pPr algn="ctr">
              <a:lnSpc>
                <a:spcPct val="115000"/>
              </a:lnSpc>
              <a:spcAft>
                <a:spcPts val="0"/>
              </a:spcAft>
            </a:pPr>
            <a:endParaRPr lang="pl-PL" cap="small" dirty="0">
              <a:latin typeface="Times New Roman"/>
              <a:ea typeface="Calibri"/>
              <a:cs typeface="Times New Roman"/>
            </a:endParaRPr>
          </a:p>
          <a:p>
            <a:pPr algn="ctr">
              <a:lnSpc>
                <a:spcPct val="115000"/>
              </a:lnSpc>
              <a:spcAft>
                <a:spcPts val="0"/>
              </a:spcAft>
            </a:pPr>
            <a:endParaRPr lang="pl-PL" cap="small" dirty="0">
              <a:latin typeface="Times New Roman"/>
              <a:ea typeface="Calibri"/>
              <a:cs typeface="Times New Roman"/>
            </a:endParaRPr>
          </a:p>
          <a:p>
            <a:pPr algn="ctr">
              <a:lnSpc>
                <a:spcPct val="115000"/>
              </a:lnSpc>
              <a:spcAft>
                <a:spcPts val="0"/>
              </a:spcAft>
            </a:pPr>
            <a:endParaRPr lang="pl-PL" cap="small" dirty="0">
              <a:latin typeface="Times New Roman"/>
              <a:ea typeface="Calibri"/>
              <a:cs typeface="Times New Roman"/>
            </a:endParaRPr>
          </a:p>
          <a:p>
            <a:pPr marL="45720" indent="0" algn="ctr">
              <a:lnSpc>
                <a:spcPct val="115000"/>
              </a:lnSpc>
              <a:spcAft>
                <a:spcPts val="0"/>
              </a:spcAft>
              <a:buNone/>
            </a:pPr>
            <a:endParaRPr lang="pl-PL" cap="small" dirty="0">
              <a:latin typeface="Times New Roman"/>
              <a:ea typeface="Calibri"/>
              <a:cs typeface="Times New Roman"/>
            </a:endParaRPr>
          </a:p>
          <a:p>
            <a:pPr algn="ctr">
              <a:lnSpc>
                <a:spcPct val="115000"/>
              </a:lnSpc>
              <a:spcAft>
                <a:spcPts val="0"/>
              </a:spcAft>
            </a:pPr>
            <a:endParaRPr lang="pl-PL" cap="small" dirty="0">
              <a:latin typeface="Times New Roman"/>
              <a:ea typeface="Calibri"/>
              <a:cs typeface="Times New Roman"/>
            </a:endParaRPr>
          </a:p>
          <a:p>
            <a:pPr marL="45720" indent="0" algn="ctr">
              <a:lnSpc>
                <a:spcPct val="115000"/>
              </a:lnSpc>
              <a:spcAft>
                <a:spcPts val="0"/>
              </a:spcAft>
              <a:buNone/>
            </a:pPr>
            <a:endParaRPr lang="pl-PL" cap="small" dirty="0">
              <a:latin typeface="Times New Roman"/>
              <a:ea typeface="Calibri"/>
              <a:cs typeface="Times New Roman"/>
            </a:endParaRPr>
          </a:p>
          <a:p>
            <a:pPr marL="605790" lvl="1" indent="-285750" algn="just">
              <a:lnSpc>
                <a:spcPct val="115000"/>
              </a:lnSpc>
              <a:spcAft>
                <a:spcPts val="1000"/>
              </a:spcAft>
              <a:buClrTx/>
              <a:buSzPct val="140000"/>
            </a:pPr>
            <a:r>
              <a:rPr lang="pl-PL" sz="800" b="0" i="0" dirty="0">
                <a:solidFill>
                  <a:srgbClr val="333333"/>
                </a:solidFill>
                <a:effectLst/>
                <a:latin typeface="Open Sans" panose="020B0606030504020204" pitchFamily="34" charset="0"/>
              </a:rPr>
              <a:t>Gminy są obowiązane ograniczyć masę odpadów komunalnych ulegających biodegradacji przekazywanych do składowania:                                            </a:t>
            </a:r>
            <a:r>
              <a:rPr lang="pl-PL" sz="900" b="0" i="0" dirty="0">
                <a:solidFill>
                  <a:srgbClr val="333333"/>
                </a:solidFill>
                <a:effectLst/>
                <a:latin typeface="Open Sans" panose="020B0606030504020204" pitchFamily="34" charset="0"/>
              </a:rPr>
              <a:t>do dnia 16 lipca 2020 r. - do nie więcej niż 35% wagowo całkowitej masy odpadów                                                                     komunalnych ulegających biodegradacji przekazywanych do składowania. </a:t>
            </a:r>
            <a:endParaRPr lang="pl-PL" sz="900" cap="small" dirty="0">
              <a:latin typeface="Times New Roman"/>
              <a:ea typeface="Calibri"/>
              <a:cs typeface="Times New Roman"/>
            </a:endParaRPr>
          </a:p>
          <a:p>
            <a:pPr algn="ctr">
              <a:lnSpc>
                <a:spcPct val="115000"/>
              </a:lnSpc>
              <a:spcAft>
                <a:spcPts val="0"/>
              </a:spcAft>
            </a:pPr>
            <a:endParaRPr lang="pl-PL" sz="1400" dirty="0">
              <a:latin typeface="Calibri"/>
              <a:ea typeface="Calibri"/>
              <a:cs typeface="Times New Roman"/>
            </a:endParaRPr>
          </a:p>
          <a:p>
            <a:pPr marL="0" lvl="0" indent="0">
              <a:spcBef>
                <a:spcPts val="0"/>
              </a:spcBef>
              <a:buNone/>
            </a:pPr>
            <a:endParaRPr lang="pl-PL" b="0" dirty="0">
              <a:solidFill>
                <a:srgbClr val="FFFFFF"/>
              </a:solidFill>
              <a:latin typeface="Arial Narrow"/>
            </a:endParaRPr>
          </a:p>
          <a:p>
            <a:endParaRPr lang="pl-PL" dirty="0"/>
          </a:p>
        </p:txBody>
      </p:sp>
      <p:graphicFrame>
        <p:nvGraphicFramePr>
          <p:cNvPr id="7" name="Tabela 6"/>
          <p:cNvGraphicFramePr>
            <a:graphicFrameLocks noGrp="1"/>
          </p:cNvGraphicFramePr>
          <p:nvPr>
            <p:extLst>
              <p:ext uri="{D42A27DB-BD31-4B8C-83A1-F6EECF244321}">
                <p14:modId xmlns:p14="http://schemas.microsoft.com/office/powerpoint/2010/main" val="3141927252"/>
              </p:ext>
            </p:extLst>
          </p:nvPr>
        </p:nvGraphicFramePr>
        <p:xfrm>
          <a:off x="1808075" y="1988840"/>
          <a:ext cx="5958952" cy="3409568"/>
        </p:xfrm>
        <a:graphic>
          <a:graphicData uri="http://schemas.openxmlformats.org/drawingml/2006/table">
            <a:tbl>
              <a:tblPr firstRow="1" firstCol="1" bandRow="1"/>
              <a:tblGrid>
                <a:gridCol w="1620393">
                  <a:extLst>
                    <a:ext uri="{9D8B030D-6E8A-4147-A177-3AD203B41FA5}">
                      <a16:colId xmlns:a16="http://schemas.microsoft.com/office/drawing/2014/main" val="20000"/>
                    </a:ext>
                  </a:extLst>
                </a:gridCol>
                <a:gridCol w="862770">
                  <a:extLst>
                    <a:ext uri="{9D8B030D-6E8A-4147-A177-3AD203B41FA5}">
                      <a16:colId xmlns:a16="http://schemas.microsoft.com/office/drawing/2014/main" val="20006"/>
                    </a:ext>
                  </a:extLst>
                </a:gridCol>
                <a:gridCol w="779957">
                  <a:extLst>
                    <a:ext uri="{9D8B030D-6E8A-4147-A177-3AD203B41FA5}">
                      <a16:colId xmlns:a16="http://schemas.microsoft.com/office/drawing/2014/main" val="20007"/>
                    </a:ext>
                  </a:extLst>
                </a:gridCol>
                <a:gridCol w="883249">
                  <a:extLst>
                    <a:ext uri="{9D8B030D-6E8A-4147-A177-3AD203B41FA5}">
                      <a16:colId xmlns:a16="http://schemas.microsoft.com/office/drawing/2014/main" val="20008"/>
                    </a:ext>
                  </a:extLst>
                </a:gridCol>
                <a:gridCol w="883249">
                  <a:extLst>
                    <a:ext uri="{9D8B030D-6E8A-4147-A177-3AD203B41FA5}">
                      <a16:colId xmlns:a16="http://schemas.microsoft.com/office/drawing/2014/main" val="2341216117"/>
                    </a:ext>
                  </a:extLst>
                </a:gridCol>
                <a:gridCol w="929334">
                  <a:extLst>
                    <a:ext uri="{9D8B030D-6E8A-4147-A177-3AD203B41FA5}">
                      <a16:colId xmlns:a16="http://schemas.microsoft.com/office/drawing/2014/main" val="3552128191"/>
                    </a:ext>
                  </a:extLst>
                </a:gridCol>
              </a:tblGrid>
              <a:tr h="342708">
                <a:tc>
                  <a:txBody>
                    <a:bodyPr/>
                    <a:lstStyle/>
                    <a:p>
                      <a:pPr algn="just">
                        <a:lnSpc>
                          <a:spcPct val="115000"/>
                        </a:lnSpc>
                        <a:spcAft>
                          <a:spcPts val="0"/>
                        </a:spcAft>
                      </a:pPr>
                      <a:r>
                        <a:rPr lang="pl-PL" sz="1100" kern="1200" dirty="0">
                          <a:solidFill>
                            <a:srgbClr val="000000"/>
                          </a:solidFill>
                          <a:effectLst/>
                          <a:latin typeface="Times New Roman"/>
                          <a:ea typeface="Calibri"/>
                          <a:cs typeface="Times New Roman"/>
                        </a:rPr>
                        <a:t> </a:t>
                      </a:r>
                      <a:endParaRPr lang="pl-PL" sz="1000" dirty="0">
                        <a:effectLst/>
                        <a:latin typeface="Calibri"/>
                        <a:ea typeface="Calibri"/>
                        <a:cs typeface="Times New Roman"/>
                      </a:endParaRPr>
                    </a:p>
                  </a:txBody>
                  <a:tcPr marL="65326" marR="65326" marT="90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endParaRPr lang="pl-PL"/>
                    </a:p>
                  </a:txBody>
                  <a:tcPr>
                    <a:lnL w="12700" cap="flat" cmpd="sng" algn="ctr">
                      <a:solidFill>
                        <a:srgbClr val="000000"/>
                      </a:solidFill>
                      <a:prstDash val="solid"/>
                      <a:round/>
                      <a:headEnd type="none" w="med" len="med"/>
                      <a:tailEnd type="none" w="med" len="med"/>
                    </a:lnL>
                  </a:tcPr>
                </a:tc>
                <a:tc hMerge="1">
                  <a:txBody>
                    <a:bodyPr/>
                    <a:lstStyle/>
                    <a:p>
                      <a:pPr algn="ctr">
                        <a:lnSpc>
                          <a:spcPct val="115000"/>
                        </a:lnSpc>
                        <a:spcAft>
                          <a:spcPts val="0"/>
                        </a:spcAft>
                      </a:pPr>
                      <a:endParaRPr lang="pl-PL" sz="1000" dirty="0">
                        <a:effectLst/>
                        <a:latin typeface="Calibri"/>
                        <a:ea typeface="Calibri"/>
                        <a:cs typeface="Times New Roman"/>
                      </a:endParaRPr>
                    </a:p>
                  </a:txBody>
                  <a:tcPr marL="65326" marR="65326" marT="90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pl-PL" sz="1000" b="1" dirty="0">
                        <a:effectLst/>
                        <a:latin typeface="Calibri"/>
                        <a:ea typeface="Calibri"/>
                        <a:cs typeface="Times New Roman"/>
                      </a:endParaRPr>
                    </a:p>
                  </a:txBody>
                  <a:tcPr marL="65326" marR="65326" marT="90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dirty="0"/>
                    </a:p>
                  </a:txBody>
                  <a:tcPr>
                    <a:lnL w="12700" cap="flat" cmpd="sng" algn="ctr">
                      <a:solidFill>
                        <a:srgbClr val="000000"/>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tc>
                  <a:txBody>
                    <a:bodyPr/>
                    <a:lstStyle/>
                    <a:p>
                      <a:endParaRPr lang="pl-PL" dirty="0"/>
                    </a:p>
                  </a:txBody>
                  <a:tcP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7996">
                <a:tc rowSpan="2">
                  <a:txBody>
                    <a:bodyPr/>
                    <a:lstStyle/>
                    <a:p>
                      <a:pPr>
                        <a:lnSpc>
                          <a:spcPct val="115000"/>
                        </a:lnSpc>
                        <a:spcAft>
                          <a:spcPts val="0"/>
                        </a:spcAft>
                      </a:pPr>
                      <a:r>
                        <a:rPr lang="pl-PL" sz="1100" kern="1200" dirty="0">
                          <a:solidFill>
                            <a:srgbClr val="000000"/>
                          </a:solidFill>
                          <a:effectLst/>
                          <a:latin typeface="Times New Roman"/>
                          <a:ea typeface="Calibri"/>
                          <a:cs typeface="Times New Roman"/>
                        </a:rPr>
                        <a:t>Dopuszczalny poziom masy odpadów komunalnych ulegających biodegradacji przekazywanych </a:t>
                      </a:r>
                      <a:br>
                        <a:rPr lang="pl-PL" sz="1100" kern="1200" dirty="0">
                          <a:solidFill>
                            <a:srgbClr val="000000"/>
                          </a:solidFill>
                          <a:effectLst/>
                          <a:latin typeface="Times New Roman"/>
                          <a:ea typeface="Calibri"/>
                          <a:cs typeface="Times New Roman"/>
                        </a:rPr>
                      </a:br>
                      <a:r>
                        <a:rPr lang="pl-PL" sz="1100" kern="1200" dirty="0">
                          <a:solidFill>
                            <a:srgbClr val="000000"/>
                          </a:solidFill>
                          <a:effectLst/>
                          <a:latin typeface="Times New Roman"/>
                          <a:ea typeface="Calibri"/>
                          <a:cs typeface="Times New Roman"/>
                        </a:rPr>
                        <a:t>do składowania </a:t>
                      </a:r>
                      <a:br>
                        <a:rPr lang="pl-PL" sz="1100" kern="1200" dirty="0">
                          <a:solidFill>
                            <a:srgbClr val="000000"/>
                          </a:solidFill>
                          <a:effectLst/>
                          <a:latin typeface="Times New Roman"/>
                          <a:ea typeface="Calibri"/>
                          <a:cs typeface="Times New Roman"/>
                        </a:rPr>
                      </a:br>
                      <a:r>
                        <a:rPr lang="pl-PL" sz="1100" kern="1200" dirty="0">
                          <a:solidFill>
                            <a:srgbClr val="000000"/>
                          </a:solidFill>
                          <a:effectLst/>
                          <a:latin typeface="Times New Roman"/>
                          <a:ea typeface="Calibri"/>
                          <a:cs typeface="Times New Roman"/>
                        </a:rPr>
                        <a:t>w stosunku do masy tych odpadów wytworzonych </a:t>
                      </a:r>
                      <a:br>
                        <a:rPr lang="pl-PL" sz="1100" kern="1200" dirty="0">
                          <a:solidFill>
                            <a:srgbClr val="000000"/>
                          </a:solidFill>
                          <a:effectLst/>
                          <a:latin typeface="Times New Roman"/>
                          <a:ea typeface="Calibri"/>
                          <a:cs typeface="Times New Roman"/>
                        </a:rPr>
                      </a:br>
                      <a:r>
                        <a:rPr lang="pl-PL" sz="1100" kern="1200" dirty="0">
                          <a:solidFill>
                            <a:srgbClr val="000000"/>
                          </a:solidFill>
                          <a:effectLst/>
                          <a:latin typeface="Times New Roman"/>
                          <a:ea typeface="Calibri"/>
                          <a:cs typeface="Times New Roman"/>
                        </a:rPr>
                        <a:t>w 1995 r. </a:t>
                      </a:r>
                      <a:endParaRPr lang="pl-PL" sz="1100" dirty="0">
                        <a:effectLst/>
                        <a:latin typeface="Calibri"/>
                        <a:ea typeface="Calibri"/>
                        <a:cs typeface="Times New Roman"/>
                      </a:endParaRPr>
                    </a:p>
                    <a:p>
                      <a:pPr>
                        <a:lnSpc>
                          <a:spcPct val="115000"/>
                        </a:lnSpc>
                        <a:spcAft>
                          <a:spcPts val="0"/>
                        </a:spcAft>
                      </a:pPr>
                      <a:r>
                        <a:rPr lang="pl-PL" sz="1100" b="1" kern="1200" dirty="0">
                          <a:solidFill>
                            <a:srgbClr val="000000"/>
                          </a:solidFill>
                          <a:effectLst/>
                          <a:latin typeface="Times New Roman"/>
                          <a:ea typeface="Calibri"/>
                          <a:cs typeface="Times New Roman"/>
                        </a:rPr>
                        <a:t>(nie więcej niż %)</a:t>
                      </a:r>
                      <a:endParaRPr lang="pl-PL" sz="1100" dirty="0">
                        <a:effectLst/>
                        <a:latin typeface="Calibri"/>
                        <a:ea typeface="Calibri"/>
                        <a:cs typeface="Times New Roman"/>
                      </a:endParaRPr>
                    </a:p>
                  </a:txBody>
                  <a:tcPr marL="65326" marR="65326" marT="90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000" b="1" kern="1200" dirty="0">
                          <a:solidFill>
                            <a:srgbClr val="000000"/>
                          </a:solidFill>
                          <a:effectLst/>
                          <a:latin typeface="Times New Roman"/>
                          <a:ea typeface="Calibri"/>
                          <a:cs typeface="Times New Roman"/>
                        </a:rPr>
                        <a:t>2018r</a:t>
                      </a:r>
                      <a:endParaRPr lang="pl-PL" sz="1000" dirty="0">
                        <a:effectLst/>
                        <a:latin typeface="Calibri"/>
                        <a:ea typeface="Calibri"/>
                        <a:cs typeface="Times New Roman"/>
                      </a:endParaRP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FCD904"/>
                    </a:solidFill>
                  </a:tcPr>
                </a:tc>
                <a:tc>
                  <a:txBody>
                    <a:bodyPr/>
                    <a:lstStyle/>
                    <a:p>
                      <a:pPr algn="ctr">
                        <a:lnSpc>
                          <a:spcPct val="115000"/>
                        </a:lnSpc>
                        <a:spcAft>
                          <a:spcPts val="0"/>
                        </a:spcAft>
                      </a:pPr>
                      <a:r>
                        <a:rPr lang="pl-PL" sz="1000" b="1" dirty="0">
                          <a:effectLst/>
                          <a:latin typeface="Times New Roman" panose="02020603050405020304" pitchFamily="18" charset="0"/>
                          <a:ea typeface="Calibri"/>
                          <a:cs typeface="Times New Roman" panose="02020603050405020304" pitchFamily="18" charset="0"/>
                        </a:rPr>
                        <a:t>   </a:t>
                      </a:r>
                    </a:p>
                    <a:p>
                      <a:pPr algn="ctr">
                        <a:lnSpc>
                          <a:spcPct val="115000"/>
                        </a:lnSpc>
                        <a:spcAft>
                          <a:spcPts val="0"/>
                        </a:spcAft>
                      </a:pPr>
                      <a:r>
                        <a:rPr lang="pl-PL" sz="1000" b="1" dirty="0">
                          <a:effectLst/>
                          <a:latin typeface="Times New Roman" panose="02020603050405020304" pitchFamily="18" charset="0"/>
                          <a:ea typeface="Calibri"/>
                          <a:cs typeface="Times New Roman" panose="02020603050405020304" pitchFamily="18" charset="0"/>
                        </a:rPr>
                        <a:t>2019r</a:t>
                      </a:r>
                    </a:p>
                    <a:p>
                      <a:pPr algn="ctr">
                        <a:lnSpc>
                          <a:spcPct val="115000"/>
                        </a:lnSpc>
                        <a:spcAft>
                          <a:spcPts val="0"/>
                        </a:spcAft>
                      </a:pPr>
                      <a:r>
                        <a:rPr lang="pl-PL" sz="1000" b="1" dirty="0">
                          <a:effectLst/>
                          <a:latin typeface="Times New Roman" panose="02020603050405020304" pitchFamily="18" charset="0"/>
                          <a:ea typeface="Calibri"/>
                          <a:cs typeface="Times New Roman" panose="02020603050405020304" pitchFamily="18" charset="0"/>
                        </a:rPr>
                        <a:t> </a:t>
                      </a: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904"/>
                    </a:solidFill>
                  </a:tcPr>
                </a:tc>
                <a:tc>
                  <a:txBody>
                    <a:bodyPr/>
                    <a:lstStyle/>
                    <a:p>
                      <a:pPr algn="ctr">
                        <a:lnSpc>
                          <a:spcPct val="115000"/>
                        </a:lnSpc>
                        <a:spcAft>
                          <a:spcPts val="0"/>
                        </a:spcAft>
                      </a:pPr>
                      <a:r>
                        <a:rPr lang="pl-PL" sz="1000" b="1" dirty="0">
                          <a:effectLst/>
                          <a:latin typeface="Times New Roman" panose="02020603050405020304" pitchFamily="18" charset="0"/>
                          <a:ea typeface="Calibri"/>
                          <a:cs typeface="Times New Roman" panose="02020603050405020304" pitchFamily="18" charset="0"/>
                        </a:rPr>
                        <a:t>2020r</a:t>
                      </a:r>
                      <a:r>
                        <a:rPr lang="pl-PL" sz="1000" b="1" baseline="0" dirty="0">
                          <a:effectLst/>
                          <a:latin typeface="Times New Roman" panose="02020603050405020304" pitchFamily="18" charset="0"/>
                          <a:ea typeface="Calibri"/>
                          <a:cs typeface="Times New Roman" panose="02020603050405020304" pitchFamily="18" charset="0"/>
                        </a:rPr>
                        <a:t> </a:t>
                      </a:r>
                      <a:endParaRPr lang="pl-PL" sz="1000" b="1" dirty="0">
                        <a:effectLst/>
                        <a:latin typeface="Times New Roman" panose="02020603050405020304" pitchFamily="18" charset="0"/>
                        <a:ea typeface="Calibri"/>
                        <a:cs typeface="Times New Roman" panose="02020603050405020304" pitchFamily="18" charset="0"/>
                      </a:endParaRP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904"/>
                    </a:solidFill>
                  </a:tcPr>
                </a:tc>
                <a:tc>
                  <a:txBody>
                    <a:bodyPr/>
                    <a:lstStyle/>
                    <a:p>
                      <a:pPr algn="ctr">
                        <a:lnSpc>
                          <a:spcPct val="115000"/>
                        </a:lnSpc>
                        <a:spcAft>
                          <a:spcPts val="0"/>
                        </a:spcAft>
                      </a:pPr>
                      <a:r>
                        <a:rPr lang="pl-PL" sz="1000" b="1" dirty="0">
                          <a:effectLst/>
                          <a:latin typeface="Times New Roman" panose="02020603050405020304" pitchFamily="18" charset="0"/>
                          <a:ea typeface="Calibri"/>
                          <a:cs typeface="Times New Roman" panose="02020603050405020304" pitchFamily="18" charset="0"/>
                        </a:rPr>
                        <a:t>2021r </a:t>
                      </a: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904"/>
                    </a:solidFill>
                  </a:tcPr>
                </a:tc>
                <a:tc>
                  <a:txBody>
                    <a:bodyPr/>
                    <a:lstStyle/>
                    <a:p>
                      <a:pPr algn="ctr">
                        <a:lnSpc>
                          <a:spcPct val="115000"/>
                        </a:lnSpc>
                        <a:spcAft>
                          <a:spcPts val="0"/>
                        </a:spcAft>
                      </a:pPr>
                      <a:r>
                        <a:rPr lang="pl-PL" sz="1000" b="1" dirty="0">
                          <a:effectLst/>
                          <a:latin typeface="Times New Roman" panose="02020603050405020304" pitchFamily="18" charset="0"/>
                          <a:ea typeface="Calibri"/>
                          <a:cs typeface="Times New Roman" panose="02020603050405020304" pitchFamily="18" charset="0"/>
                        </a:rPr>
                        <a:t>2022r</a:t>
                      </a: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904"/>
                    </a:solidFill>
                  </a:tcPr>
                </a:tc>
                <a:extLst>
                  <a:ext uri="{0D108BD9-81ED-4DB2-BD59-A6C34878D82A}">
                    <a16:rowId xmlns:a16="http://schemas.microsoft.com/office/drawing/2014/main" val="10001"/>
                  </a:ext>
                </a:extLst>
              </a:tr>
              <a:tr h="1676712">
                <a:tc vMerge="1">
                  <a:txBody>
                    <a:bodyPr/>
                    <a:lstStyle/>
                    <a:p>
                      <a:endParaRPr lang="pl-PL"/>
                    </a:p>
                  </a:txBody>
                  <a:tcPr/>
                </a:tc>
                <a:tc>
                  <a:txBody>
                    <a:bodyPr/>
                    <a:lstStyle/>
                    <a:p>
                      <a:pPr algn="ctr">
                        <a:lnSpc>
                          <a:spcPct val="115000"/>
                        </a:lnSpc>
                        <a:spcAft>
                          <a:spcPts val="0"/>
                        </a:spcAft>
                      </a:pPr>
                      <a:r>
                        <a:rPr lang="pl-PL" sz="1200" kern="1200" dirty="0">
                          <a:solidFill>
                            <a:srgbClr val="000000"/>
                          </a:solidFill>
                          <a:effectLst/>
                          <a:latin typeface="Times New Roman"/>
                          <a:ea typeface="Calibri"/>
                          <a:cs typeface="Times New Roman"/>
                        </a:rPr>
                        <a:t>40%</a:t>
                      </a:r>
                      <a:endParaRPr lang="pl-PL" sz="1200" dirty="0">
                        <a:effectLst/>
                        <a:latin typeface="Calibri"/>
                        <a:ea typeface="Calibri"/>
                        <a:cs typeface="Times New Roman"/>
                      </a:endParaRP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200" dirty="0">
                          <a:effectLst/>
                          <a:latin typeface="Calibri"/>
                          <a:ea typeface="Calibri"/>
                          <a:cs typeface="Times New Roman"/>
                        </a:rPr>
                        <a:t>35 %</a:t>
                      </a: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200" dirty="0">
                          <a:effectLst/>
                          <a:latin typeface="Calibri"/>
                          <a:ea typeface="Calibri"/>
                          <a:cs typeface="Times New Roman"/>
                        </a:rPr>
                        <a:t>35%</a:t>
                      </a: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15000"/>
                        </a:lnSpc>
                        <a:spcAft>
                          <a:spcPts val="0"/>
                        </a:spcAft>
                        <a:buFont typeface="Arial" panose="020B0604020202020204" pitchFamily="34" charset="0"/>
                        <a:buNone/>
                      </a:pPr>
                      <a:endParaRPr lang="pl-PL" sz="1200" dirty="0">
                        <a:effectLst/>
                        <a:latin typeface="Calibri"/>
                        <a:ea typeface="Calibri"/>
                        <a:cs typeface="Times New Roman"/>
                      </a:endParaRPr>
                    </a:p>
                    <a:p>
                      <a:pPr algn="ctr">
                        <a:lnSpc>
                          <a:spcPct val="115000"/>
                        </a:lnSpc>
                        <a:spcAft>
                          <a:spcPts val="0"/>
                        </a:spcAft>
                      </a:pPr>
                      <a:r>
                        <a:rPr lang="pl-PL" sz="1200" b="0" dirty="0">
                          <a:effectLst/>
                          <a:latin typeface="Calibri"/>
                          <a:ea typeface="Calibri"/>
                          <a:cs typeface="Times New Roman"/>
                        </a:rPr>
                        <a:t>35%</a:t>
                      </a:r>
                    </a:p>
                    <a:p>
                      <a:pPr marL="0" indent="0" algn="ctr">
                        <a:lnSpc>
                          <a:spcPct val="115000"/>
                        </a:lnSpc>
                        <a:spcAft>
                          <a:spcPts val="0"/>
                        </a:spcAft>
                        <a:buSzPct val="120000"/>
                        <a:buFont typeface="Calibri" panose="020F0502020204030204" pitchFamily="34" charset="0"/>
                        <a:buNone/>
                      </a:pPr>
                      <a:r>
                        <a:rPr lang="pl-PL" sz="1200" b="0" dirty="0">
                          <a:effectLst/>
                          <a:latin typeface="Calibri"/>
                          <a:ea typeface="Calibri"/>
                          <a:cs typeface="Times New Roman"/>
                        </a:rPr>
                        <a:t>*</a:t>
                      </a: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pl-PL" sz="1200" dirty="0">
                        <a:effectLst/>
                        <a:latin typeface="Calibri"/>
                        <a:ea typeface="Calibri"/>
                        <a:cs typeface="Times New Roman"/>
                      </a:endParaRPr>
                    </a:p>
                    <a:p>
                      <a:pPr algn="ctr">
                        <a:lnSpc>
                          <a:spcPct val="115000"/>
                        </a:lnSpc>
                        <a:spcAft>
                          <a:spcPts val="0"/>
                        </a:spcAft>
                      </a:pPr>
                      <a:r>
                        <a:rPr lang="pl-PL" sz="1200" dirty="0">
                          <a:effectLst/>
                          <a:latin typeface="Calibri"/>
                          <a:ea typeface="Calibri"/>
                          <a:cs typeface="Times New Roman"/>
                        </a:rPr>
                        <a:t>35 %  </a:t>
                      </a:r>
                    </a:p>
                    <a:p>
                      <a:pPr marL="0" indent="0" algn="ctr">
                        <a:lnSpc>
                          <a:spcPct val="115000"/>
                        </a:lnSpc>
                        <a:spcAft>
                          <a:spcPts val="0"/>
                        </a:spcAft>
                        <a:buSzPct val="140000"/>
                        <a:buFont typeface="Calibri" panose="020F0502020204030204" pitchFamily="34" charset="0"/>
                        <a:buNone/>
                      </a:pPr>
                      <a:r>
                        <a:rPr lang="pl-PL" sz="1200" b="0" dirty="0">
                          <a:effectLst/>
                          <a:latin typeface="Calibri"/>
                          <a:ea typeface="Calibri"/>
                          <a:cs typeface="Times New Roman"/>
                        </a:rPr>
                        <a:t>* </a:t>
                      </a: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46276">
                <a:tc>
                  <a:txBody>
                    <a:bodyPr/>
                    <a:lstStyle/>
                    <a:p>
                      <a:pPr algn="ctr">
                        <a:lnSpc>
                          <a:spcPct val="115000"/>
                        </a:lnSpc>
                        <a:spcAft>
                          <a:spcPts val="0"/>
                        </a:spcAft>
                      </a:pPr>
                      <a:r>
                        <a:rPr lang="pl-PL" sz="1100" b="1" dirty="0">
                          <a:effectLst/>
                          <a:latin typeface="Times New Roman"/>
                          <a:ea typeface="Times New Roman"/>
                          <a:cs typeface="Times New Roman"/>
                        </a:rPr>
                        <a:t>Gmina Pniewy uzyskała odpowiednio:</a:t>
                      </a:r>
                      <a:endParaRPr lang="pl-PL" sz="10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200" b="1" kern="1200" dirty="0">
                          <a:solidFill>
                            <a:srgbClr val="000000"/>
                          </a:solidFill>
                          <a:effectLst/>
                          <a:latin typeface="Times New Roman"/>
                          <a:ea typeface="Calibri"/>
                          <a:cs typeface="Times New Roman"/>
                        </a:rPr>
                        <a:t>10,48 % </a:t>
                      </a:r>
                      <a:endParaRPr lang="pl-PL" sz="1200" b="1" dirty="0">
                        <a:effectLst/>
                        <a:latin typeface="Calibri"/>
                        <a:ea typeface="Calibri"/>
                        <a:cs typeface="Times New Roman"/>
                      </a:endParaRP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200" b="1" dirty="0">
                          <a:effectLst/>
                          <a:latin typeface="Calibri"/>
                          <a:ea typeface="Calibri"/>
                          <a:cs typeface="Times New Roman"/>
                        </a:rPr>
                        <a:t>10,40%</a:t>
                      </a: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200" b="1" dirty="0">
                          <a:effectLst/>
                          <a:latin typeface="Calibri"/>
                          <a:ea typeface="Calibri"/>
                          <a:cs typeface="Times New Roman"/>
                        </a:rPr>
                        <a:t>13,39 %</a:t>
                      </a: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200" b="1" kern="1200" dirty="0">
                          <a:solidFill>
                            <a:schemeClr val="tx1"/>
                          </a:solidFill>
                          <a:effectLst/>
                          <a:latin typeface="Calibri" panose="020F0502020204030204" pitchFamily="34" charset="0"/>
                          <a:ea typeface="+mn-ea"/>
                          <a:cs typeface="Calibri" panose="020F0502020204030204" pitchFamily="34" charset="0"/>
                        </a:rPr>
                        <a:t>27,4 %</a:t>
                      </a:r>
                      <a:endParaRPr lang="pl-PL" sz="1200" b="1" dirty="0">
                        <a:effectLst/>
                        <a:latin typeface="Calibri" panose="020F0502020204030204" pitchFamily="34" charset="0"/>
                        <a:ea typeface="Calibri"/>
                        <a:cs typeface="Calibri" panose="020F0502020204030204" pitchFamily="34" charset="0"/>
                      </a:endParaRP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000" b="1" dirty="0">
                          <a:effectLst/>
                          <a:latin typeface="Calibri"/>
                          <a:ea typeface="Calibri"/>
                          <a:cs typeface="Times New Roman"/>
                        </a:rPr>
                        <a:t>20,10%</a:t>
                      </a:r>
                    </a:p>
                  </a:txBody>
                  <a:tcPr marL="65326" marR="65326" marT="90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8" name="Picture 2">
            <a:extLst>
              <a:ext uri="{FF2B5EF4-FFF2-40B4-BE49-F238E27FC236}">
                <a16:creationId xmlns:a16="http://schemas.microsoft.com/office/drawing/2014/main" id="{FF31525F-157C-472F-994E-9021C9F0611B}"/>
              </a:ext>
            </a:extLst>
          </p:cNvPr>
          <p:cNvPicPr>
            <a:picLocks noChangeAspect="1"/>
          </p:cNvPicPr>
          <p:nvPr/>
        </p:nvPicPr>
        <p:blipFill>
          <a:blip r:embed="rId3"/>
          <a:srcRect/>
          <a:stretch>
            <a:fillRect/>
          </a:stretch>
        </p:blipFill>
        <p:spPr>
          <a:xfrm>
            <a:off x="7767027" y="6041907"/>
            <a:ext cx="1152128" cy="816093"/>
          </a:xfrm>
          <a:prstGeom prst="rect">
            <a:avLst/>
          </a:prstGeom>
          <a:noFill/>
          <a:ln>
            <a:noFill/>
          </a:ln>
        </p:spPr>
      </p:pic>
    </p:spTree>
    <p:extLst>
      <p:ext uri="{BB962C8B-B14F-4D97-AF65-F5344CB8AC3E}">
        <p14:creationId xmlns:p14="http://schemas.microsoft.com/office/powerpoint/2010/main" val="3022878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normAutofit/>
          </a:bodyPr>
          <a:lstStyle/>
          <a:p>
            <a:fld id="{80CBED3D-F8F8-45FD-AD52-26F713017ECD}" type="slidenum">
              <a:rPr lang="pl-PL" smtClean="0"/>
              <a:t>22</a:t>
            </a:fld>
            <a:endParaRPr lang="pl-PL"/>
          </a:p>
        </p:txBody>
      </p:sp>
      <p:sp>
        <p:nvSpPr>
          <p:cNvPr id="2" name="Tytuł 1"/>
          <p:cNvSpPr>
            <a:spLocks noGrp="1"/>
          </p:cNvSpPr>
          <p:nvPr>
            <p:ph type="title"/>
          </p:nvPr>
        </p:nvSpPr>
        <p:spPr>
          <a:xfrm>
            <a:off x="822960" y="365760"/>
            <a:ext cx="7520940" cy="686976"/>
          </a:xfrm>
        </p:spPr>
        <p:txBody>
          <a:bodyPr>
            <a:normAutofit fontScale="90000"/>
          </a:bodyPr>
          <a:lstStyle/>
          <a:p>
            <a:pPr marL="0" indent="0" algn="ctr">
              <a:buNone/>
            </a:pPr>
            <a:r>
              <a:rPr lang="pl-PL" sz="2200" b="1" dirty="0"/>
              <a:t>Poziomy osiągnięte przez gminę Pniewy </a:t>
            </a:r>
            <a:br>
              <a:rPr lang="pl-PL" sz="2200" b="1" dirty="0"/>
            </a:br>
            <a:r>
              <a:rPr lang="pl-PL" sz="2200" b="1" dirty="0"/>
              <a:t>w latach sprawozdawczych od 2018 r. do 2022 r.</a:t>
            </a:r>
            <a:br>
              <a:rPr lang="pl-PL" sz="2200" b="1" dirty="0"/>
            </a:br>
            <a:r>
              <a:rPr lang="pl-PL" sz="2200" b="1" dirty="0"/>
              <a:t>Zmiany w przepisach </a:t>
            </a:r>
          </a:p>
        </p:txBody>
      </p:sp>
      <p:sp>
        <p:nvSpPr>
          <p:cNvPr id="3" name="Symbol zastępczy zawartości 2"/>
          <p:cNvSpPr>
            <a:spLocks noGrp="1"/>
          </p:cNvSpPr>
          <p:nvPr>
            <p:ph sz="quarter" idx="13"/>
          </p:nvPr>
        </p:nvSpPr>
        <p:spPr>
          <a:xfrm>
            <a:off x="822960" y="1196752"/>
            <a:ext cx="7520940" cy="5328592"/>
          </a:xfrm>
        </p:spPr>
        <p:txBody>
          <a:bodyPr>
            <a:normAutofit/>
          </a:bodyPr>
          <a:lstStyle/>
          <a:p>
            <a:pPr marL="114300" indent="0" algn="ctr">
              <a:lnSpc>
                <a:spcPct val="115000"/>
              </a:lnSpc>
              <a:spcAft>
                <a:spcPts val="0"/>
              </a:spcAft>
              <a:buNone/>
            </a:pPr>
            <a:endParaRPr lang="pl-PL" sz="1600" cap="small" dirty="0">
              <a:latin typeface="Times New Roman"/>
              <a:ea typeface="Calibri"/>
              <a:cs typeface="Times New Roman"/>
            </a:endParaRPr>
          </a:p>
          <a:p>
            <a:pPr algn="ctr"/>
            <a:endParaRPr lang="pl-PL" sz="1800" b="1" i="0" dirty="0">
              <a:solidFill>
                <a:srgbClr val="000000"/>
              </a:solidFill>
              <a:effectLst/>
              <a:latin typeface="Calibri" panose="020F0502020204030204" pitchFamily="34" charset="0"/>
              <a:cs typeface="Calibri" panose="020F0502020204030204" pitchFamily="34" charset="0"/>
            </a:endParaRPr>
          </a:p>
          <a:p>
            <a:pPr marL="45720" indent="0" algn="ctr">
              <a:buNone/>
            </a:pPr>
            <a:r>
              <a:rPr lang="pl-PL" sz="1800" b="1" i="0" dirty="0">
                <a:solidFill>
                  <a:srgbClr val="000000"/>
                </a:solidFill>
                <a:effectLst/>
                <a:latin typeface="Calibri" panose="020F0502020204030204" pitchFamily="34" charset="0"/>
                <a:cs typeface="Calibri" panose="020F0502020204030204" pitchFamily="34" charset="0"/>
              </a:rPr>
              <a:t>ROZPORZĄDZENIE</a:t>
            </a:r>
          </a:p>
          <a:p>
            <a:pPr marL="45720" indent="0" algn="ctr">
              <a:buNone/>
            </a:pPr>
            <a:r>
              <a:rPr lang="pl-PL" sz="1800" b="1" i="0" dirty="0">
                <a:solidFill>
                  <a:srgbClr val="000000"/>
                </a:solidFill>
                <a:effectLst/>
                <a:latin typeface="Calibri" panose="020F0502020204030204" pitchFamily="34" charset="0"/>
                <a:cs typeface="Calibri" panose="020F0502020204030204" pitchFamily="34" charset="0"/>
              </a:rPr>
              <a:t>MINISTRA KLIMATU I ŚRODOWISKA  </a:t>
            </a:r>
          </a:p>
          <a:p>
            <a:pPr marL="45720" indent="0" algn="ctr">
              <a:buNone/>
            </a:pPr>
            <a:r>
              <a:rPr lang="pl-PL" sz="1800" b="0" i="0" dirty="0">
                <a:solidFill>
                  <a:srgbClr val="000000"/>
                </a:solidFill>
                <a:effectLst/>
                <a:latin typeface="Calibri" panose="020F0502020204030204" pitchFamily="34" charset="0"/>
                <a:cs typeface="Calibri" panose="020F0502020204030204" pitchFamily="34" charset="0"/>
              </a:rPr>
              <a:t>z dnia 3 sierpnia 2021 r.</a:t>
            </a:r>
          </a:p>
          <a:p>
            <a:pPr marL="45720" indent="0" algn="ctr">
              <a:buNone/>
            </a:pPr>
            <a:r>
              <a:rPr lang="pl-PL" sz="1800" b="1" i="0" dirty="0">
                <a:solidFill>
                  <a:srgbClr val="000000"/>
                </a:solidFill>
                <a:effectLst/>
                <a:latin typeface="Calibri" panose="020F0502020204030204" pitchFamily="34" charset="0"/>
                <a:cs typeface="Calibri" panose="020F0502020204030204" pitchFamily="34" charset="0"/>
              </a:rPr>
              <a:t>w sprawie sposobu obliczania poziomów przygotowania do ponownego użycia i recyklingu odpadów komunalnych </a:t>
            </a:r>
          </a:p>
          <a:p>
            <a:pPr marL="45720" indent="0" algn="ctr">
              <a:buNone/>
            </a:pPr>
            <a:r>
              <a:rPr lang="pl-PL" sz="1800" b="0" i="0" dirty="0">
                <a:solidFill>
                  <a:srgbClr val="333333"/>
                </a:solidFill>
                <a:effectLst/>
                <a:latin typeface="Calibri" panose="020F0502020204030204" pitchFamily="34" charset="0"/>
                <a:cs typeface="Calibri" panose="020F0502020204030204" pitchFamily="34" charset="0"/>
              </a:rPr>
              <a:t>Rozporządzenie określa sposób obliczania poziomów przygotowania do ponownego użycia i recyklingu oraz warunki zaliczania masy odpadów komunalnych do masy odpadów komunalnych przygotowanych do ponownego użycia i poddanych recyklingowi</a:t>
            </a:r>
            <a:r>
              <a:rPr lang="pl-PL" b="0" i="0" dirty="0">
                <a:solidFill>
                  <a:srgbClr val="333333"/>
                </a:solidFill>
                <a:effectLst/>
                <a:latin typeface="Calibri" panose="020F0502020204030204" pitchFamily="34" charset="0"/>
                <a:cs typeface="Calibri" panose="020F0502020204030204" pitchFamily="34" charset="0"/>
              </a:rPr>
              <a:t>.</a:t>
            </a:r>
          </a:p>
          <a:p>
            <a:pPr marL="45720" indent="0" algn="ctr">
              <a:lnSpc>
                <a:spcPct val="115000"/>
              </a:lnSpc>
              <a:spcAft>
                <a:spcPts val="0"/>
              </a:spcAft>
              <a:buNone/>
            </a:pPr>
            <a:endParaRPr lang="pl-PL" cap="small" dirty="0">
              <a:latin typeface="Times New Roman"/>
              <a:ea typeface="Calibri"/>
              <a:cs typeface="Times New Roman"/>
            </a:endParaRPr>
          </a:p>
          <a:p>
            <a:pPr marL="114300" indent="0" algn="ctr">
              <a:lnSpc>
                <a:spcPct val="115000"/>
              </a:lnSpc>
              <a:spcAft>
                <a:spcPts val="0"/>
              </a:spcAft>
              <a:buNone/>
            </a:pPr>
            <a:endParaRPr lang="pl-PL" cap="small" dirty="0">
              <a:latin typeface="Times New Roman"/>
              <a:ea typeface="Calibri"/>
              <a:cs typeface="Times New Roman"/>
            </a:endParaRPr>
          </a:p>
          <a:p>
            <a:pPr algn="ctr">
              <a:lnSpc>
                <a:spcPct val="115000"/>
              </a:lnSpc>
              <a:spcAft>
                <a:spcPts val="0"/>
              </a:spcAft>
            </a:pPr>
            <a:endParaRPr lang="pl-PL" cap="small" dirty="0">
              <a:latin typeface="Times New Roman"/>
              <a:ea typeface="Calibri"/>
              <a:cs typeface="Times New Roman"/>
            </a:endParaRPr>
          </a:p>
          <a:p>
            <a:pPr marL="0" lvl="0" indent="0" algn="just">
              <a:lnSpc>
                <a:spcPct val="115000"/>
              </a:lnSpc>
              <a:spcAft>
                <a:spcPts val="1000"/>
              </a:spcAft>
            </a:pPr>
            <a:endParaRPr lang="pl-PL" sz="1400" dirty="0">
              <a:solidFill>
                <a:srgbClr val="000000"/>
              </a:solidFill>
              <a:latin typeface="Times New Roman"/>
              <a:ea typeface="Calibri"/>
              <a:cs typeface="Times New Roman"/>
            </a:endParaRPr>
          </a:p>
          <a:p>
            <a:pPr>
              <a:lnSpc>
                <a:spcPct val="115000"/>
              </a:lnSpc>
              <a:spcAft>
                <a:spcPts val="0"/>
              </a:spcAft>
            </a:pPr>
            <a:endParaRPr lang="pl-PL" cap="small" dirty="0">
              <a:latin typeface="Times New Roman"/>
              <a:ea typeface="Calibri"/>
              <a:cs typeface="Times New Roman"/>
            </a:endParaRPr>
          </a:p>
          <a:p>
            <a:pPr algn="ctr">
              <a:lnSpc>
                <a:spcPct val="115000"/>
              </a:lnSpc>
              <a:spcAft>
                <a:spcPts val="0"/>
              </a:spcAft>
            </a:pPr>
            <a:endParaRPr lang="pl-PL" sz="1400" dirty="0">
              <a:latin typeface="Calibri"/>
              <a:ea typeface="Calibri"/>
              <a:cs typeface="Times New Roman"/>
            </a:endParaRPr>
          </a:p>
          <a:p>
            <a:pPr marL="0" lvl="0" indent="0">
              <a:spcBef>
                <a:spcPts val="0"/>
              </a:spcBef>
              <a:buNone/>
            </a:pPr>
            <a:endParaRPr lang="pl-PL" b="0" dirty="0">
              <a:solidFill>
                <a:srgbClr val="FFFFFF"/>
              </a:solidFill>
              <a:latin typeface="Arial Narrow"/>
            </a:endParaRPr>
          </a:p>
          <a:p>
            <a:endParaRPr lang="pl-PL" dirty="0"/>
          </a:p>
        </p:txBody>
      </p:sp>
      <p:pic>
        <p:nvPicPr>
          <p:cNvPr id="5" name="Picture 2">
            <a:extLst>
              <a:ext uri="{FF2B5EF4-FFF2-40B4-BE49-F238E27FC236}">
                <a16:creationId xmlns:a16="http://schemas.microsoft.com/office/drawing/2014/main" id="{B61F73EC-4048-4524-AFC6-73C08585992C}"/>
              </a:ext>
            </a:extLst>
          </p:cNvPr>
          <p:cNvPicPr>
            <a:picLocks noChangeAspect="1"/>
          </p:cNvPicPr>
          <p:nvPr/>
        </p:nvPicPr>
        <p:blipFill>
          <a:blip r:embed="rId3"/>
          <a:srcRect/>
          <a:stretch>
            <a:fillRect/>
          </a:stretch>
        </p:blipFill>
        <p:spPr>
          <a:xfrm>
            <a:off x="7473712" y="5946715"/>
            <a:ext cx="1152128" cy="816093"/>
          </a:xfrm>
          <a:prstGeom prst="rect">
            <a:avLst/>
          </a:prstGeom>
          <a:noFill/>
          <a:ln>
            <a:noFill/>
          </a:ln>
        </p:spPr>
      </p:pic>
    </p:spTree>
    <p:extLst>
      <p:ext uri="{BB962C8B-B14F-4D97-AF65-F5344CB8AC3E}">
        <p14:creationId xmlns:p14="http://schemas.microsoft.com/office/powerpoint/2010/main" val="3082537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23</a:t>
            </a:fld>
            <a:endParaRPr lang="pl-PL" dirty="0"/>
          </a:p>
        </p:txBody>
      </p:sp>
      <p:sp>
        <p:nvSpPr>
          <p:cNvPr id="2" name="Tytuł 1"/>
          <p:cNvSpPr>
            <a:spLocks noGrp="1"/>
          </p:cNvSpPr>
          <p:nvPr>
            <p:ph type="title"/>
          </p:nvPr>
        </p:nvSpPr>
        <p:spPr>
          <a:xfrm>
            <a:off x="1475656" y="260648"/>
            <a:ext cx="6512511" cy="1143000"/>
          </a:xfrm>
        </p:spPr>
        <p:txBody>
          <a:bodyPr>
            <a:normAutofit fontScale="90000"/>
          </a:bodyPr>
          <a:lstStyle/>
          <a:p>
            <a:pPr marL="0" indent="0" algn="ctr">
              <a:buNone/>
            </a:pPr>
            <a:r>
              <a:rPr lang="pl-PL" sz="2200" b="1" dirty="0">
                <a:solidFill>
                  <a:schemeClr val="tx2"/>
                </a:solidFill>
              </a:rPr>
              <a:t>Poziomy osiągnięte przez gminę Pniewy w latach sprawozdawczych od 2018 r. do 2022 r. </a:t>
            </a:r>
            <a:br>
              <a:rPr lang="pl-PL" sz="2200" b="1" dirty="0">
                <a:solidFill>
                  <a:srgbClr val="000000"/>
                </a:solidFill>
              </a:rPr>
            </a:br>
            <a:endParaRPr lang="pl-PL" dirty="0"/>
          </a:p>
        </p:txBody>
      </p:sp>
      <p:sp>
        <p:nvSpPr>
          <p:cNvPr id="3" name="Symbol zastępczy zawartości 2"/>
          <p:cNvSpPr>
            <a:spLocks noGrp="1"/>
          </p:cNvSpPr>
          <p:nvPr>
            <p:ph sz="quarter" idx="13"/>
          </p:nvPr>
        </p:nvSpPr>
        <p:spPr>
          <a:xfrm>
            <a:off x="683568" y="4509120"/>
            <a:ext cx="7520940" cy="1944216"/>
          </a:xfrm>
        </p:spPr>
        <p:txBody>
          <a:bodyPr/>
          <a:lstStyle/>
          <a:p>
            <a:pPr>
              <a:lnSpc>
                <a:spcPct val="115000"/>
              </a:lnSpc>
              <a:spcAft>
                <a:spcPts val="1000"/>
              </a:spcAft>
            </a:pPr>
            <a:endParaRPr lang="pl-PL" sz="1600" cap="small" dirty="0">
              <a:latin typeface="Times New Roman"/>
              <a:ea typeface="Calibri"/>
              <a:cs typeface="Times New Roman"/>
            </a:endParaRPr>
          </a:p>
          <a:p>
            <a:pPr algn="ctr">
              <a:lnSpc>
                <a:spcPct val="115000"/>
              </a:lnSpc>
              <a:spcAft>
                <a:spcPts val="1000"/>
              </a:spcAft>
            </a:pPr>
            <a:r>
              <a:rPr lang="pl-PL" sz="1600" cap="small" dirty="0">
                <a:latin typeface="Times New Roman"/>
                <a:ea typeface="Calibri"/>
                <a:cs typeface="Times New Roman"/>
              </a:rPr>
              <a:t>Poziom recyklingu, przygotowania do ponownego użycia i odzysku innym metodami niektórych frakcji odpadów komunalnych:</a:t>
            </a:r>
            <a:endParaRPr lang="pl-PL" sz="1600" dirty="0">
              <a:latin typeface="Calibri"/>
              <a:ea typeface="Calibri"/>
              <a:cs typeface="Times New Roman"/>
            </a:endParaRPr>
          </a:p>
          <a:p>
            <a:pPr lvl="0" algn="ctr">
              <a:lnSpc>
                <a:spcPct val="115000"/>
              </a:lnSpc>
              <a:spcBef>
                <a:spcPts val="0"/>
              </a:spcBef>
              <a:buFont typeface="Symbol"/>
              <a:buChar char=""/>
            </a:pPr>
            <a:r>
              <a:rPr lang="pl-PL" sz="1600" dirty="0">
                <a:latin typeface="Times New Roman"/>
                <a:ea typeface="Calibri"/>
                <a:cs typeface="Times New Roman"/>
              </a:rPr>
              <a:t>papier, metal, tworzywa sztuczne, szkło,</a:t>
            </a:r>
          </a:p>
          <a:p>
            <a:pPr marL="114300" lvl="0" indent="0" algn="ctr">
              <a:lnSpc>
                <a:spcPct val="115000"/>
              </a:lnSpc>
              <a:spcBef>
                <a:spcPts val="0"/>
              </a:spcBef>
              <a:buNone/>
            </a:pPr>
            <a:endParaRPr lang="pl-PL" sz="1600" dirty="0">
              <a:latin typeface="Times New Roman"/>
              <a:ea typeface="Calibri"/>
              <a:cs typeface="Times New Roman"/>
            </a:endParaRPr>
          </a:p>
          <a:p>
            <a:pPr lvl="0">
              <a:lnSpc>
                <a:spcPct val="115000"/>
              </a:lnSpc>
              <a:spcBef>
                <a:spcPts val="0"/>
              </a:spcBef>
              <a:buFont typeface="Symbol"/>
              <a:buChar char=""/>
            </a:pPr>
            <a:endParaRPr lang="pl-PL" sz="1600" dirty="0">
              <a:latin typeface="Times New Roman"/>
              <a:ea typeface="Calibri"/>
              <a:cs typeface="Times New Roman"/>
            </a:endParaRPr>
          </a:p>
          <a:p>
            <a:pPr marL="114300" lvl="0" indent="0" algn="just">
              <a:lnSpc>
                <a:spcPct val="115000"/>
              </a:lnSpc>
              <a:spcBef>
                <a:spcPts val="0"/>
              </a:spcBef>
              <a:buNone/>
            </a:pPr>
            <a:endParaRPr lang="pl-PL" sz="1400" dirty="0">
              <a:latin typeface="Times New Roman"/>
              <a:ea typeface="Calibri"/>
              <a:cs typeface="Times New Roman"/>
            </a:endParaRPr>
          </a:p>
          <a:p>
            <a:pPr lvl="0" algn="just">
              <a:lnSpc>
                <a:spcPct val="115000"/>
              </a:lnSpc>
              <a:spcBef>
                <a:spcPts val="0"/>
              </a:spcBef>
              <a:buFont typeface="Symbol"/>
              <a:buChar char=""/>
            </a:pPr>
            <a:endParaRPr lang="pl-PL" sz="1400" dirty="0">
              <a:latin typeface="Times New Roman"/>
              <a:ea typeface="Calibri"/>
              <a:cs typeface="Times New Roman"/>
            </a:endParaRPr>
          </a:p>
          <a:p>
            <a:pPr lvl="0" algn="just">
              <a:lnSpc>
                <a:spcPct val="115000"/>
              </a:lnSpc>
              <a:spcBef>
                <a:spcPts val="0"/>
              </a:spcBef>
              <a:buFont typeface="Symbol"/>
              <a:buChar char=""/>
            </a:pPr>
            <a:endParaRPr lang="pl-PL" sz="1400" dirty="0">
              <a:latin typeface="Times New Roman"/>
              <a:ea typeface="Calibri"/>
              <a:cs typeface="Times New Roman"/>
            </a:endParaRPr>
          </a:p>
          <a:p>
            <a:pPr lvl="0" algn="just">
              <a:lnSpc>
                <a:spcPct val="115000"/>
              </a:lnSpc>
              <a:spcBef>
                <a:spcPts val="0"/>
              </a:spcBef>
              <a:buFont typeface="Symbol"/>
              <a:buChar char=""/>
            </a:pPr>
            <a:endParaRPr lang="pl-PL" sz="1400" dirty="0">
              <a:latin typeface="Times New Roman"/>
              <a:ea typeface="Calibri"/>
              <a:cs typeface="Times New Roman"/>
            </a:endParaRPr>
          </a:p>
          <a:p>
            <a:pPr lvl="0" algn="just">
              <a:lnSpc>
                <a:spcPct val="115000"/>
              </a:lnSpc>
              <a:spcBef>
                <a:spcPts val="0"/>
              </a:spcBef>
              <a:buFont typeface="Symbol"/>
              <a:buChar char=""/>
            </a:pPr>
            <a:endParaRPr lang="pl-PL" sz="1400" dirty="0">
              <a:latin typeface="Times New Roman"/>
              <a:ea typeface="Calibri"/>
              <a:cs typeface="Times New Roman"/>
            </a:endParaRPr>
          </a:p>
          <a:p>
            <a:pPr lvl="0" algn="just">
              <a:lnSpc>
                <a:spcPct val="115000"/>
              </a:lnSpc>
              <a:spcBef>
                <a:spcPts val="0"/>
              </a:spcBef>
              <a:buFont typeface="Symbol"/>
              <a:buChar char=""/>
            </a:pPr>
            <a:endParaRPr lang="pl-PL" sz="1400" dirty="0">
              <a:latin typeface="Times New Roman"/>
              <a:ea typeface="Calibri"/>
              <a:cs typeface="Times New Roman"/>
            </a:endParaRPr>
          </a:p>
          <a:p>
            <a:pPr marL="45720" lvl="0" indent="0" algn="just">
              <a:lnSpc>
                <a:spcPct val="115000"/>
              </a:lnSpc>
              <a:spcBef>
                <a:spcPts val="0"/>
              </a:spcBef>
              <a:buNone/>
            </a:pPr>
            <a:endParaRPr lang="pl-PL" sz="1400" dirty="0">
              <a:latin typeface="Times New Roman"/>
              <a:ea typeface="Calibri"/>
              <a:cs typeface="Times New Roman"/>
            </a:endParaRPr>
          </a:p>
          <a:p>
            <a:pPr lvl="0" algn="just">
              <a:lnSpc>
                <a:spcPct val="115000"/>
              </a:lnSpc>
              <a:spcBef>
                <a:spcPts val="0"/>
              </a:spcBef>
              <a:buFont typeface="Symbol"/>
              <a:buChar char=""/>
            </a:pPr>
            <a:endParaRPr lang="pl-PL" sz="1400" dirty="0">
              <a:latin typeface="Times New Roman"/>
              <a:ea typeface="Calibri"/>
              <a:cs typeface="Times New Roman"/>
            </a:endParaRPr>
          </a:p>
          <a:p>
            <a:pPr lvl="0" algn="just">
              <a:lnSpc>
                <a:spcPct val="115000"/>
              </a:lnSpc>
              <a:spcBef>
                <a:spcPts val="0"/>
              </a:spcBef>
              <a:buFont typeface="Symbol"/>
              <a:buChar char=""/>
            </a:pPr>
            <a:endParaRPr lang="pl-PL" sz="1400" dirty="0">
              <a:latin typeface="Times New Roman"/>
              <a:ea typeface="Calibri"/>
              <a:cs typeface="Times New Roman"/>
            </a:endParaRPr>
          </a:p>
          <a:p>
            <a:pPr marL="0" lvl="0" indent="0" algn="just">
              <a:lnSpc>
                <a:spcPct val="115000"/>
              </a:lnSpc>
              <a:spcBef>
                <a:spcPts val="0"/>
              </a:spcBef>
            </a:pPr>
            <a:endParaRPr lang="pl-PL" sz="1400" dirty="0">
              <a:latin typeface="Times New Roman"/>
              <a:ea typeface="Calibri"/>
              <a:cs typeface="Times New Roman"/>
            </a:endParaRPr>
          </a:p>
          <a:p>
            <a:pPr marL="0" lvl="0" indent="0" algn="just">
              <a:lnSpc>
                <a:spcPct val="115000"/>
              </a:lnSpc>
              <a:spcBef>
                <a:spcPts val="0"/>
              </a:spcBef>
            </a:pPr>
            <a:endParaRPr lang="pl-PL" sz="1400" dirty="0">
              <a:latin typeface="Times New Roman"/>
              <a:ea typeface="Calibri"/>
              <a:cs typeface="Times New Roman"/>
            </a:endParaRPr>
          </a:p>
        </p:txBody>
      </p:sp>
      <p:graphicFrame>
        <p:nvGraphicFramePr>
          <p:cNvPr id="11" name="Tabela 10"/>
          <p:cNvGraphicFramePr>
            <a:graphicFrameLocks noGrp="1"/>
          </p:cNvGraphicFramePr>
          <p:nvPr>
            <p:extLst>
              <p:ext uri="{D42A27DB-BD31-4B8C-83A1-F6EECF244321}">
                <p14:modId xmlns:p14="http://schemas.microsoft.com/office/powerpoint/2010/main" val="2797942945"/>
              </p:ext>
            </p:extLst>
          </p:nvPr>
        </p:nvGraphicFramePr>
        <p:xfrm>
          <a:off x="1619673" y="1804932"/>
          <a:ext cx="5792430" cy="2523591"/>
        </p:xfrm>
        <a:graphic>
          <a:graphicData uri="http://schemas.openxmlformats.org/drawingml/2006/table">
            <a:tbl>
              <a:tblPr firstRow="1" firstCol="1" bandRow="1"/>
              <a:tblGrid>
                <a:gridCol w="1371287">
                  <a:extLst>
                    <a:ext uri="{9D8B030D-6E8A-4147-A177-3AD203B41FA5}">
                      <a16:colId xmlns:a16="http://schemas.microsoft.com/office/drawing/2014/main" val="20000"/>
                    </a:ext>
                  </a:extLst>
                </a:gridCol>
                <a:gridCol w="809303">
                  <a:extLst>
                    <a:ext uri="{9D8B030D-6E8A-4147-A177-3AD203B41FA5}">
                      <a16:colId xmlns:a16="http://schemas.microsoft.com/office/drawing/2014/main" val="20006"/>
                    </a:ext>
                  </a:extLst>
                </a:gridCol>
                <a:gridCol w="809303">
                  <a:extLst>
                    <a:ext uri="{9D8B030D-6E8A-4147-A177-3AD203B41FA5}">
                      <a16:colId xmlns:a16="http://schemas.microsoft.com/office/drawing/2014/main" val="20007"/>
                    </a:ext>
                  </a:extLst>
                </a:gridCol>
                <a:gridCol w="809303">
                  <a:extLst>
                    <a:ext uri="{9D8B030D-6E8A-4147-A177-3AD203B41FA5}">
                      <a16:colId xmlns:a16="http://schemas.microsoft.com/office/drawing/2014/main" val="20008"/>
                    </a:ext>
                  </a:extLst>
                </a:gridCol>
                <a:gridCol w="881324">
                  <a:extLst>
                    <a:ext uri="{9D8B030D-6E8A-4147-A177-3AD203B41FA5}">
                      <a16:colId xmlns:a16="http://schemas.microsoft.com/office/drawing/2014/main" val="3502810945"/>
                    </a:ext>
                  </a:extLst>
                </a:gridCol>
                <a:gridCol w="1111910">
                  <a:extLst>
                    <a:ext uri="{9D8B030D-6E8A-4147-A177-3AD203B41FA5}">
                      <a16:colId xmlns:a16="http://schemas.microsoft.com/office/drawing/2014/main" val="1482202404"/>
                    </a:ext>
                  </a:extLst>
                </a:gridCol>
              </a:tblGrid>
              <a:tr h="182521">
                <a:tc gridSpan="6">
                  <a:txBody>
                    <a:bodyPr/>
                    <a:lstStyle/>
                    <a:p>
                      <a:pPr algn="just">
                        <a:lnSpc>
                          <a:spcPct val="115000"/>
                        </a:lnSpc>
                        <a:spcAft>
                          <a:spcPts val="0"/>
                        </a:spcAft>
                      </a:pPr>
                      <a:r>
                        <a:rPr lang="pl-PL" sz="1200" dirty="0">
                          <a:effectLst/>
                          <a:latin typeface="Times New Roman"/>
                          <a:ea typeface="Calibri"/>
                          <a:cs typeface="Times New Roman"/>
                        </a:rPr>
                        <a:t> </a:t>
                      </a:r>
                      <a:endParaRPr lang="pl-PL"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hMerge="1">
                  <a:txBody>
                    <a:bodyPr/>
                    <a:lstStyle/>
                    <a:p>
                      <a:pPr algn="ctr">
                        <a:lnSpc>
                          <a:spcPct val="115000"/>
                        </a:lnSpc>
                        <a:spcAft>
                          <a:spcPts val="0"/>
                        </a:spcAft>
                      </a:pPr>
                      <a:endParaRPr lang="pl-PL"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dirty="0"/>
                    </a:p>
                  </a:txBody>
                  <a:tcPr>
                    <a:lnL w="12700" cap="flat" cmpd="sng" algn="ctr">
                      <a:solidFill>
                        <a:srgbClr val="000000"/>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tc hMerge="1">
                  <a:txBody>
                    <a:bodyPr/>
                    <a:lstStyle/>
                    <a:p>
                      <a:endParaRPr lang="pl-PL" dirty="0"/>
                    </a:p>
                  </a:txBody>
                  <a:tcPr>
                    <a:lnL w="12700" cap="flat" cmpd="sng" algn="ctr">
                      <a:solidFill>
                        <a:srgbClr val="000000"/>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60853">
                <a:tc rowSpan="2">
                  <a:txBody>
                    <a:bodyPr/>
                    <a:lstStyle/>
                    <a:p>
                      <a:pPr>
                        <a:lnSpc>
                          <a:spcPct val="115000"/>
                        </a:lnSpc>
                        <a:spcAft>
                          <a:spcPts val="0"/>
                        </a:spcAft>
                      </a:pPr>
                      <a:r>
                        <a:rPr lang="pl-PL" sz="1300" dirty="0">
                          <a:effectLst/>
                          <a:latin typeface="Times New Roman"/>
                          <a:ea typeface="Calibri"/>
                          <a:cs typeface="Times New Roman"/>
                        </a:rPr>
                        <a:t>Papier, metal, tworzywa sztuczne, szkło </a:t>
                      </a:r>
                      <a:br>
                        <a:rPr lang="pl-PL" sz="1300" dirty="0">
                          <a:effectLst/>
                          <a:latin typeface="Times New Roman"/>
                          <a:ea typeface="Calibri"/>
                          <a:cs typeface="Times New Roman"/>
                        </a:rPr>
                      </a:br>
                      <a:r>
                        <a:rPr lang="pl-PL" sz="1300" b="1" dirty="0">
                          <a:effectLst/>
                          <a:latin typeface="Times New Roman"/>
                          <a:ea typeface="Calibri"/>
                          <a:cs typeface="Times New Roman"/>
                        </a:rPr>
                        <a:t>(co najmniej %)</a:t>
                      </a:r>
                      <a:endParaRPr lang="pl-PL" sz="13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100" b="1" dirty="0">
                          <a:effectLst/>
                          <a:latin typeface="Times New Roman"/>
                          <a:ea typeface="Calibri"/>
                          <a:cs typeface="Times New Roman"/>
                        </a:rPr>
                        <a:t>2018 r.</a:t>
                      </a:r>
                      <a:endParaRPr lang="pl-PL"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FCD904"/>
                    </a:solidFill>
                  </a:tcPr>
                </a:tc>
                <a:tc>
                  <a:txBody>
                    <a:bodyPr/>
                    <a:lstStyle/>
                    <a:p>
                      <a:pPr algn="ctr">
                        <a:lnSpc>
                          <a:spcPct val="115000"/>
                        </a:lnSpc>
                        <a:spcAft>
                          <a:spcPts val="0"/>
                        </a:spcAft>
                      </a:pPr>
                      <a:r>
                        <a:rPr lang="pl-PL" sz="1100" b="1" dirty="0">
                          <a:effectLst/>
                          <a:latin typeface="Times New Roman"/>
                          <a:ea typeface="Calibri"/>
                          <a:cs typeface="Times New Roman"/>
                        </a:rPr>
                        <a:t>2019 r.</a:t>
                      </a:r>
                      <a:endParaRPr lang="pl-PL"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904"/>
                    </a:solidFill>
                  </a:tcPr>
                </a:tc>
                <a:tc>
                  <a:txBody>
                    <a:bodyPr/>
                    <a:lstStyle/>
                    <a:p>
                      <a:pPr algn="ctr">
                        <a:lnSpc>
                          <a:spcPct val="115000"/>
                        </a:lnSpc>
                        <a:spcAft>
                          <a:spcPts val="0"/>
                        </a:spcAft>
                      </a:pPr>
                      <a:r>
                        <a:rPr lang="pl-PL" sz="1100" b="1" dirty="0">
                          <a:effectLst/>
                          <a:latin typeface="Calibri"/>
                          <a:ea typeface="Calibri"/>
                          <a:cs typeface="Times New Roman"/>
                        </a:rPr>
                        <a:t>2020 r.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904"/>
                    </a:solidFill>
                  </a:tcPr>
                </a:tc>
                <a:tc>
                  <a:txBody>
                    <a:bodyPr/>
                    <a:lstStyle/>
                    <a:p>
                      <a:pPr algn="ctr">
                        <a:lnSpc>
                          <a:spcPct val="115000"/>
                        </a:lnSpc>
                        <a:spcAft>
                          <a:spcPts val="0"/>
                        </a:spcAft>
                      </a:pPr>
                      <a:r>
                        <a:rPr lang="pl-PL" sz="1100" b="1" dirty="0">
                          <a:effectLst/>
                          <a:latin typeface="Calibri"/>
                          <a:ea typeface="Calibri"/>
                          <a:cs typeface="Times New Roman"/>
                        </a:rPr>
                        <a:t>2021 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904"/>
                    </a:solidFill>
                  </a:tcPr>
                </a:tc>
                <a:tc>
                  <a:txBody>
                    <a:bodyPr/>
                    <a:lstStyle/>
                    <a:p>
                      <a:pPr algn="ctr">
                        <a:lnSpc>
                          <a:spcPct val="115000"/>
                        </a:lnSpc>
                        <a:spcAft>
                          <a:spcPts val="0"/>
                        </a:spcAft>
                      </a:pPr>
                      <a:r>
                        <a:rPr lang="pl-PL" sz="1100" b="1" dirty="0">
                          <a:effectLst/>
                          <a:latin typeface="Calibri"/>
                          <a:ea typeface="Calibri"/>
                          <a:cs typeface="Times New Roman"/>
                        </a:rPr>
                        <a:t>2022 r.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904"/>
                    </a:solidFill>
                  </a:tcPr>
                </a:tc>
                <a:extLst>
                  <a:ext uri="{0D108BD9-81ED-4DB2-BD59-A6C34878D82A}">
                    <a16:rowId xmlns:a16="http://schemas.microsoft.com/office/drawing/2014/main" val="10001"/>
                  </a:ext>
                </a:extLst>
              </a:tr>
              <a:tr h="1172992">
                <a:tc vMerge="1">
                  <a:txBody>
                    <a:bodyPr/>
                    <a:lstStyle/>
                    <a:p>
                      <a:endParaRPr lang="pl-PL"/>
                    </a:p>
                  </a:txBody>
                  <a:tcPr/>
                </a:tc>
                <a:tc>
                  <a:txBody>
                    <a:bodyPr/>
                    <a:lstStyle/>
                    <a:p>
                      <a:pPr algn="ctr">
                        <a:lnSpc>
                          <a:spcPct val="115000"/>
                        </a:lnSpc>
                        <a:spcAft>
                          <a:spcPts val="0"/>
                        </a:spcAft>
                      </a:pPr>
                      <a:r>
                        <a:rPr lang="pl-PL" sz="1200" dirty="0">
                          <a:effectLst/>
                          <a:latin typeface="Times New Roman"/>
                          <a:ea typeface="Calibri"/>
                          <a:cs typeface="Times New Roman"/>
                        </a:rPr>
                        <a:t>30%</a:t>
                      </a:r>
                      <a:endParaRPr lang="pl-PL" sz="12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200" dirty="0">
                          <a:effectLst/>
                          <a:latin typeface="Times New Roman"/>
                          <a:ea typeface="Calibri"/>
                          <a:cs typeface="Times New Roman"/>
                        </a:rPr>
                        <a:t>40%</a:t>
                      </a:r>
                      <a:endParaRPr lang="pl-PL" sz="12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200" dirty="0">
                          <a:effectLst/>
                          <a:latin typeface="Calibri"/>
                          <a:ea typeface="Calibri"/>
                          <a:cs typeface="Times New Roman"/>
                        </a:rPr>
                        <a:t>30</a:t>
                      </a:r>
                      <a:r>
                        <a:rPr lang="pl-PL" sz="1200" baseline="0" dirty="0">
                          <a:effectLst/>
                          <a:latin typeface="Calibri"/>
                          <a:ea typeface="Calibri"/>
                          <a:cs typeface="Times New Roman"/>
                        </a:rPr>
                        <a:t> %</a:t>
                      </a:r>
                      <a:endParaRPr lang="pl-PL" sz="12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pl-PL" sz="1200" dirty="0">
                        <a:effectLst/>
                        <a:latin typeface="Calibri"/>
                        <a:ea typeface="Calibri"/>
                        <a:cs typeface="Times New Roman"/>
                      </a:endParaRPr>
                    </a:p>
                    <a:p>
                      <a:pPr algn="ctr">
                        <a:lnSpc>
                          <a:spcPct val="115000"/>
                        </a:lnSpc>
                        <a:spcAft>
                          <a:spcPts val="0"/>
                        </a:spcAft>
                      </a:pPr>
                      <a:r>
                        <a:rPr lang="pl-PL" sz="1200" dirty="0">
                          <a:effectLst/>
                          <a:latin typeface="Calibri"/>
                          <a:ea typeface="Calibri"/>
                          <a:cs typeface="Times New Roman"/>
                        </a:rPr>
                        <a:t>20 %</a:t>
                      </a:r>
                    </a:p>
                    <a:p>
                      <a:pPr algn="ctr">
                        <a:lnSpc>
                          <a:spcPct val="115000"/>
                        </a:lnSpc>
                        <a:spcAft>
                          <a:spcPts val="0"/>
                        </a:spcAft>
                      </a:pPr>
                      <a:r>
                        <a:rPr lang="pl-PL" sz="1200" dirty="0">
                          <a:effectLst/>
                          <a:latin typeface="Calibri"/>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pl-PL" sz="1200" dirty="0">
                        <a:effectLst/>
                        <a:latin typeface="Calibri"/>
                        <a:ea typeface="Calibri"/>
                        <a:cs typeface="Times New Roman"/>
                      </a:endParaRPr>
                    </a:p>
                    <a:p>
                      <a:pPr algn="ctr">
                        <a:lnSpc>
                          <a:spcPct val="115000"/>
                        </a:lnSpc>
                        <a:spcAft>
                          <a:spcPts val="0"/>
                        </a:spcAft>
                      </a:pPr>
                      <a:r>
                        <a:rPr lang="pl-PL" sz="1200" dirty="0">
                          <a:effectLst/>
                          <a:latin typeface="Calibri"/>
                          <a:ea typeface="Calibri"/>
                          <a:cs typeface="Times New Roman"/>
                        </a:rPr>
                        <a:t>25 % </a:t>
                      </a:r>
                    </a:p>
                    <a:p>
                      <a:pPr algn="ctr">
                        <a:lnSpc>
                          <a:spcPct val="115000"/>
                        </a:lnSpc>
                        <a:spcAft>
                          <a:spcPts val="0"/>
                        </a:spcAft>
                      </a:pPr>
                      <a:endParaRPr lang="pl-PL" sz="12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92705">
                <a:tc>
                  <a:txBody>
                    <a:bodyPr/>
                    <a:lstStyle/>
                    <a:p>
                      <a:pPr>
                        <a:lnSpc>
                          <a:spcPct val="115000"/>
                        </a:lnSpc>
                        <a:spcAft>
                          <a:spcPts val="0"/>
                        </a:spcAft>
                      </a:pPr>
                      <a:r>
                        <a:rPr lang="pl-PL" sz="1300" b="1" dirty="0">
                          <a:effectLst/>
                          <a:latin typeface="Calibri"/>
                          <a:ea typeface="Calibri"/>
                          <a:cs typeface="Times New Roman"/>
                        </a:rPr>
                        <a:t>Gmina Pniewy uzyskała odpowiednio: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200" b="1" dirty="0">
                          <a:effectLst/>
                          <a:latin typeface="Calibri"/>
                          <a:ea typeface="Calibri"/>
                          <a:cs typeface="Times New Roman"/>
                        </a:rPr>
                        <a:t>45,74 %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200" b="1" dirty="0">
                          <a:effectLst/>
                          <a:latin typeface="Calibri"/>
                          <a:ea typeface="Calibri"/>
                          <a:cs typeface="Times New Roman"/>
                        </a:rPr>
                        <a:t>54,59 %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200" b="1" dirty="0">
                          <a:effectLst/>
                          <a:latin typeface="Calibri"/>
                          <a:ea typeface="Calibri"/>
                          <a:cs typeface="Times New Roman"/>
                        </a:rPr>
                        <a:t>62,01 %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200" b="1" dirty="0">
                          <a:effectLst/>
                          <a:latin typeface="Calibri"/>
                          <a:ea typeface="Calibri"/>
                          <a:cs typeface="Times New Roman"/>
                        </a:rPr>
                        <a:t> 32,25  %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000" b="1" dirty="0">
                          <a:effectLst/>
                          <a:latin typeface="Calibri"/>
                          <a:ea typeface="Calibri"/>
                          <a:cs typeface="Times New Roman"/>
                        </a:rPr>
                        <a:t> 23,36%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6" name="Picture 2">
            <a:extLst>
              <a:ext uri="{FF2B5EF4-FFF2-40B4-BE49-F238E27FC236}">
                <a16:creationId xmlns:a16="http://schemas.microsoft.com/office/drawing/2014/main" id="{A577C075-0343-4248-8A9D-17B692B3BB0C}"/>
              </a:ext>
            </a:extLst>
          </p:cNvPr>
          <p:cNvPicPr>
            <a:picLocks noChangeAspect="1"/>
          </p:cNvPicPr>
          <p:nvPr/>
        </p:nvPicPr>
        <p:blipFill>
          <a:blip r:embed="rId3"/>
          <a:srcRect/>
          <a:stretch>
            <a:fillRect/>
          </a:stretch>
        </p:blipFill>
        <p:spPr>
          <a:xfrm>
            <a:off x="7613104" y="5946715"/>
            <a:ext cx="1152128" cy="816093"/>
          </a:xfrm>
          <a:prstGeom prst="rect">
            <a:avLst/>
          </a:prstGeom>
          <a:noFill/>
          <a:ln>
            <a:noFill/>
          </a:ln>
        </p:spPr>
      </p:pic>
    </p:spTree>
    <p:extLst>
      <p:ext uri="{BB962C8B-B14F-4D97-AF65-F5344CB8AC3E}">
        <p14:creationId xmlns:p14="http://schemas.microsoft.com/office/powerpoint/2010/main" val="3629320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sz="quarter" idx="13"/>
            <p:extLst>
              <p:ext uri="{D42A27DB-BD31-4B8C-83A1-F6EECF244321}">
                <p14:modId xmlns:p14="http://schemas.microsoft.com/office/powerpoint/2010/main" val="2868927145"/>
              </p:ext>
            </p:extLst>
          </p:nvPr>
        </p:nvGraphicFramePr>
        <p:xfrm>
          <a:off x="611560" y="908719"/>
          <a:ext cx="7804349" cy="4752529"/>
        </p:xfrm>
        <a:graphic>
          <a:graphicData uri="http://schemas.openxmlformats.org/drawingml/2006/chart">
            <c:chart xmlns:c="http://schemas.openxmlformats.org/drawingml/2006/chart" xmlns:r="http://schemas.openxmlformats.org/officeDocument/2006/relationships" r:id="rId3"/>
          </a:graphicData>
        </a:graphic>
      </p:graphicFrame>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24</a:t>
            </a:fld>
            <a:endParaRPr lang="pl-PL"/>
          </a:p>
        </p:txBody>
      </p:sp>
      <p:sp>
        <p:nvSpPr>
          <p:cNvPr id="2" name="Tytuł 1"/>
          <p:cNvSpPr>
            <a:spLocks noGrp="1"/>
          </p:cNvSpPr>
          <p:nvPr>
            <p:ph type="title"/>
          </p:nvPr>
        </p:nvSpPr>
        <p:spPr>
          <a:xfrm>
            <a:off x="827584" y="31320"/>
            <a:ext cx="7520940" cy="720080"/>
          </a:xfrm>
        </p:spPr>
        <p:txBody>
          <a:bodyPr>
            <a:normAutofit fontScale="90000"/>
          </a:bodyPr>
          <a:lstStyle/>
          <a:p>
            <a:pPr marL="0" indent="0" algn="ctr">
              <a:buNone/>
              <a:defRPr sz="1800" b="1" i="0" u="none" strike="noStrike" kern="1200" baseline="0">
                <a:solidFill>
                  <a:srgbClr val="000000"/>
                </a:solidFill>
                <a:latin typeface="+mn-lt"/>
                <a:ea typeface="+mn-ea"/>
                <a:cs typeface="+mn-cs"/>
              </a:defRPr>
            </a:pPr>
            <a:br>
              <a:rPr lang="pl-PL" dirty="0"/>
            </a:br>
            <a:r>
              <a:rPr lang="pl-PL" dirty="0"/>
              <a:t>Odpady budowlane odbierane i zbierane z gminie Pniewy w latach </a:t>
            </a:r>
            <a:br>
              <a:rPr lang="pl-PL" dirty="0"/>
            </a:br>
            <a:r>
              <a:rPr lang="pl-PL" dirty="0"/>
              <a:t>2018-2022 r.</a:t>
            </a:r>
            <a:br>
              <a:rPr lang="pl-PL" dirty="0"/>
            </a:br>
            <a:r>
              <a:rPr lang="pl-PL" dirty="0"/>
              <a:t> </a:t>
            </a:r>
            <a:br>
              <a:rPr lang="pl-PL" dirty="0"/>
            </a:br>
            <a:br>
              <a:rPr lang="en-US" dirty="0"/>
            </a:br>
            <a:endParaRPr lang="pl-PL" dirty="0"/>
          </a:p>
        </p:txBody>
      </p:sp>
      <p:sp>
        <p:nvSpPr>
          <p:cNvPr id="3" name="pole tekstowe 2"/>
          <p:cNvSpPr txBox="1"/>
          <p:nvPr/>
        </p:nvSpPr>
        <p:spPr>
          <a:xfrm>
            <a:off x="3203848" y="1988840"/>
            <a:ext cx="1044189" cy="276999"/>
          </a:xfrm>
          <a:prstGeom prst="rect">
            <a:avLst/>
          </a:prstGeom>
          <a:noFill/>
        </p:spPr>
        <p:txBody>
          <a:bodyPr wrap="square" rtlCol="0">
            <a:spAutoFit/>
          </a:bodyPr>
          <a:lstStyle/>
          <a:p>
            <a:r>
              <a:rPr lang="pl-PL" sz="1200" dirty="0"/>
              <a:t>250,20</a:t>
            </a:r>
          </a:p>
        </p:txBody>
      </p:sp>
      <p:pic>
        <p:nvPicPr>
          <p:cNvPr id="6" name="Picture 2">
            <a:extLst>
              <a:ext uri="{FF2B5EF4-FFF2-40B4-BE49-F238E27FC236}">
                <a16:creationId xmlns:a16="http://schemas.microsoft.com/office/drawing/2014/main" id="{A70C266E-5AC1-4C9A-B6B0-B75C3DBA606A}"/>
              </a:ext>
            </a:extLst>
          </p:cNvPr>
          <p:cNvPicPr>
            <a:picLocks noChangeAspect="1"/>
          </p:cNvPicPr>
          <p:nvPr/>
        </p:nvPicPr>
        <p:blipFill>
          <a:blip r:embed="rId4"/>
          <a:srcRect/>
          <a:stretch>
            <a:fillRect/>
          </a:stretch>
        </p:blipFill>
        <p:spPr>
          <a:xfrm>
            <a:off x="7452320" y="5970286"/>
            <a:ext cx="1152128" cy="816093"/>
          </a:xfrm>
          <a:prstGeom prst="rect">
            <a:avLst/>
          </a:prstGeom>
          <a:noFill/>
          <a:ln>
            <a:noFill/>
          </a:ln>
        </p:spPr>
      </p:pic>
    </p:spTree>
    <p:extLst>
      <p:ext uri="{BB962C8B-B14F-4D97-AF65-F5344CB8AC3E}">
        <p14:creationId xmlns:p14="http://schemas.microsoft.com/office/powerpoint/2010/main" val="3422759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25</a:t>
            </a:fld>
            <a:endParaRPr lang="pl-PL" dirty="0"/>
          </a:p>
        </p:txBody>
      </p:sp>
      <p:sp>
        <p:nvSpPr>
          <p:cNvPr id="2" name="Tytuł 1"/>
          <p:cNvSpPr>
            <a:spLocks noGrp="1"/>
          </p:cNvSpPr>
          <p:nvPr>
            <p:ph type="title"/>
          </p:nvPr>
        </p:nvSpPr>
        <p:spPr>
          <a:xfrm>
            <a:off x="822960" y="365760"/>
            <a:ext cx="7520940" cy="903000"/>
          </a:xfrm>
        </p:spPr>
        <p:txBody>
          <a:bodyPr/>
          <a:lstStyle/>
          <a:p>
            <a:pPr marL="0" lvl="0" indent="0" algn="ctr">
              <a:lnSpc>
                <a:spcPct val="115000"/>
              </a:lnSpc>
              <a:spcAft>
                <a:spcPts val="0"/>
              </a:spcAft>
              <a:buNone/>
            </a:pPr>
            <a:r>
              <a:rPr lang="pl-PL" sz="1600" b="1" dirty="0">
                <a:latin typeface="Times New Roman"/>
                <a:ea typeface="Calibri"/>
                <a:cs typeface="Times New Roman"/>
              </a:rPr>
              <a:t>Finansowanie  systemu gospodarki odpadami w gminie Pniewy w </a:t>
            </a:r>
            <a:r>
              <a:rPr lang="pl-PL" sz="1600" b="1" u="sng" dirty="0">
                <a:latin typeface="Times New Roman"/>
                <a:ea typeface="Calibri"/>
                <a:cs typeface="Times New Roman"/>
              </a:rPr>
              <a:t>roku 2022 r.</a:t>
            </a:r>
            <a:endParaRPr lang="pl-PL" sz="1600" u="sng" dirty="0"/>
          </a:p>
        </p:txBody>
      </p:sp>
      <p:sp>
        <p:nvSpPr>
          <p:cNvPr id="3" name="Symbol zastępczy zawartości 2"/>
          <p:cNvSpPr>
            <a:spLocks noGrp="1"/>
          </p:cNvSpPr>
          <p:nvPr>
            <p:ph sz="quarter" idx="13"/>
          </p:nvPr>
        </p:nvSpPr>
        <p:spPr>
          <a:xfrm>
            <a:off x="822960" y="1412776"/>
            <a:ext cx="7520940" cy="5328592"/>
          </a:xfrm>
        </p:spPr>
        <p:txBody>
          <a:bodyPr>
            <a:normAutofit fontScale="85000" lnSpcReduction="20000"/>
          </a:bodyPr>
          <a:lstStyle/>
          <a:p>
            <a:pPr marL="0" indent="0" algn="just">
              <a:lnSpc>
                <a:spcPct val="115000"/>
              </a:lnSpc>
              <a:spcAft>
                <a:spcPts val="0"/>
              </a:spcAft>
            </a:pPr>
            <a:endParaRPr lang="pl-PL" dirty="0">
              <a:latin typeface="Times New Roman"/>
              <a:ea typeface="Calibri"/>
              <a:cs typeface="Times New Roman"/>
            </a:endParaRPr>
          </a:p>
          <a:p>
            <a:pPr marL="0" indent="0" algn="just">
              <a:lnSpc>
                <a:spcPct val="115000"/>
              </a:lnSpc>
              <a:spcAft>
                <a:spcPts val="0"/>
              </a:spcAft>
              <a:buNone/>
            </a:pPr>
            <a:r>
              <a:rPr lang="pl-PL" dirty="0">
                <a:latin typeface="Times New Roman"/>
                <a:ea typeface="Calibri"/>
                <a:cs typeface="Times New Roman"/>
              </a:rPr>
              <a:t>Z pobranych opłat za gospodarowanie odpadami komunalnymi Gmina Pniewy pokrywa koszty funkcjonowania systemu gospodarowania odpadami w tym:</a:t>
            </a:r>
            <a:endParaRPr lang="pl-PL" sz="1400" dirty="0">
              <a:latin typeface="Calibri"/>
              <a:ea typeface="Calibri"/>
              <a:cs typeface="Times New Roman"/>
            </a:endParaRPr>
          </a:p>
          <a:p>
            <a:pPr lvl="0" algn="just">
              <a:lnSpc>
                <a:spcPct val="115000"/>
              </a:lnSpc>
              <a:buFont typeface="Symbol"/>
              <a:buChar char=""/>
            </a:pPr>
            <a:r>
              <a:rPr lang="pl-PL" dirty="0">
                <a:latin typeface="Times New Roman"/>
                <a:ea typeface="Calibri"/>
                <a:cs typeface="Times New Roman"/>
              </a:rPr>
              <a:t>koszty poniesione w związku z odbieraniem, odzyskiem, recyklingiem </a:t>
            </a:r>
            <a:br>
              <a:rPr lang="pl-PL" dirty="0">
                <a:latin typeface="Times New Roman"/>
                <a:ea typeface="Calibri"/>
                <a:cs typeface="Times New Roman"/>
              </a:rPr>
            </a:br>
            <a:r>
              <a:rPr lang="pl-PL" dirty="0">
                <a:latin typeface="Times New Roman"/>
                <a:ea typeface="Calibri"/>
                <a:cs typeface="Times New Roman"/>
              </a:rPr>
              <a:t>i unieszkodliwianiem odpadów komunalnych,			</a:t>
            </a:r>
            <a:endParaRPr lang="pl-PL" sz="1400" dirty="0">
              <a:latin typeface="Calibri"/>
              <a:ea typeface="Calibri"/>
              <a:cs typeface="Times New Roman"/>
            </a:endParaRPr>
          </a:p>
          <a:p>
            <a:pPr lvl="0" algn="just">
              <a:lnSpc>
                <a:spcPct val="115000"/>
              </a:lnSpc>
              <a:buFont typeface="Symbol"/>
              <a:buChar char=""/>
            </a:pPr>
            <a:r>
              <a:rPr lang="pl-PL" dirty="0">
                <a:latin typeface="Times New Roman"/>
                <a:ea typeface="Calibri"/>
                <a:cs typeface="Times New Roman"/>
              </a:rPr>
              <a:t>koszty utrzymania punktu selektywnego zbierania odpadów komunalnych,</a:t>
            </a:r>
            <a:endParaRPr lang="pl-PL" sz="1400" dirty="0">
              <a:latin typeface="Calibri"/>
              <a:ea typeface="Calibri"/>
              <a:cs typeface="Times New Roman"/>
            </a:endParaRPr>
          </a:p>
          <a:p>
            <a:pPr lvl="0" algn="just">
              <a:lnSpc>
                <a:spcPct val="115000"/>
              </a:lnSpc>
              <a:buFont typeface="Symbol"/>
              <a:buChar char=""/>
            </a:pPr>
            <a:r>
              <a:rPr lang="pl-PL" dirty="0">
                <a:latin typeface="Times New Roman"/>
                <a:ea typeface="Calibri"/>
                <a:cs typeface="Times New Roman"/>
              </a:rPr>
              <a:t>koszty obsługi administracyjnej systemu,</a:t>
            </a:r>
            <a:endParaRPr lang="pl-PL" sz="1400" dirty="0">
              <a:latin typeface="Calibri"/>
              <a:ea typeface="Calibri"/>
              <a:cs typeface="Times New Roman"/>
            </a:endParaRPr>
          </a:p>
          <a:p>
            <a:pPr lvl="0" algn="just">
              <a:lnSpc>
                <a:spcPct val="115000"/>
              </a:lnSpc>
              <a:buFont typeface="Symbol"/>
              <a:buChar char=""/>
            </a:pPr>
            <a:r>
              <a:rPr lang="pl-PL" dirty="0">
                <a:latin typeface="Times New Roman"/>
                <a:ea typeface="Calibri"/>
                <a:cs typeface="Times New Roman"/>
              </a:rPr>
              <a:t>koszty edukacji ekologicznej w zakresie prawidłowego postępowania </a:t>
            </a:r>
            <a:br>
              <a:rPr lang="pl-PL" dirty="0">
                <a:latin typeface="Times New Roman"/>
                <a:ea typeface="Calibri"/>
                <a:cs typeface="Times New Roman"/>
              </a:rPr>
            </a:br>
            <a:r>
              <a:rPr lang="pl-PL" dirty="0">
                <a:latin typeface="Times New Roman"/>
                <a:ea typeface="Calibri"/>
                <a:cs typeface="Times New Roman"/>
              </a:rPr>
              <a:t>z odpadami,</a:t>
            </a:r>
          </a:p>
          <a:p>
            <a:pPr lvl="0" algn="just">
              <a:lnSpc>
                <a:spcPct val="115000"/>
              </a:lnSpc>
              <a:buFont typeface="Symbol"/>
              <a:buChar char=""/>
            </a:pPr>
            <a:r>
              <a:rPr lang="pl-PL" dirty="0">
                <a:latin typeface="Times New Roman" panose="02020603050405020304" pitchFamily="18" charset="0"/>
                <a:ea typeface="Calibri"/>
                <a:cs typeface="Times New Roman" panose="02020603050405020304" pitchFamily="18" charset="0"/>
              </a:rPr>
              <a:t>koszty likwidacji dzikich wysypisk.</a:t>
            </a:r>
          </a:p>
          <a:p>
            <a:pPr algn="just">
              <a:lnSpc>
                <a:spcPct val="115000"/>
              </a:lnSpc>
              <a:spcAft>
                <a:spcPts val="0"/>
              </a:spcAft>
            </a:pPr>
            <a:endParaRPr lang="pl-PL" dirty="0">
              <a:latin typeface="Times New Roman"/>
              <a:ea typeface="Calibri"/>
              <a:cs typeface="Times New Roman"/>
            </a:endParaRPr>
          </a:p>
          <a:p>
            <a:pPr marL="347345" indent="-347345" algn="just">
              <a:lnSpc>
                <a:spcPct val="115000"/>
              </a:lnSpc>
            </a:pPr>
            <a:endParaRPr lang="pl-PL" dirty="0">
              <a:solidFill>
                <a:srgbClr val="000000"/>
              </a:solidFill>
              <a:latin typeface="Times New Roman"/>
              <a:ea typeface="Calibri"/>
              <a:cs typeface="Times New Roman"/>
            </a:endParaRPr>
          </a:p>
          <a:p>
            <a:pPr marL="114300" indent="0" algn="just">
              <a:lnSpc>
                <a:spcPct val="115000"/>
              </a:lnSpc>
              <a:spcAft>
                <a:spcPts val="0"/>
              </a:spcAft>
              <a:buNone/>
            </a:pPr>
            <a:r>
              <a:rPr lang="pl-PL" dirty="0">
                <a:latin typeface="Times New Roman"/>
                <a:ea typeface="Calibri"/>
                <a:cs typeface="Times New Roman"/>
              </a:rPr>
              <a:t> </a:t>
            </a:r>
            <a:endParaRPr lang="pl-PL" sz="1400" dirty="0">
              <a:latin typeface="Calibri"/>
              <a:ea typeface="Calibri"/>
              <a:cs typeface="Times New Roman"/>
            </a:endParaRPr>
          </a:p>
          <a:p>
            <a:endParaRPr lang="pl-PL" dirty="0"/>
          </a:p>
        </p:txBody>
      </p:sp>
      <p:pic>
        <p:nvPicPr>
          <p:cNvPr id="1027" name="Picture 3" descr="C:\Users\dubiel\Desktop\Nowy folder\pieniądze .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2501" y="836712"/>
            <a:ext cx="1296144" cy="8624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B964E2DF-CEB6-4A9F-9341-8AEE1FD3DA7E}"/>
              </a:ext>
            </a:extLst>
          </p:cNvPr>
          <p:cNvPicPr>
            <a:picLocks noChangeAspect="1"/>
          </p:cNvPicPr>
          <p:nvPr/>
        </p:nvPicPr>
        <p:blipFill>
          <a:blip r:embed="rId4"/>
          <a:srcRect/>
          <a:stretch>
            <a:fillRect/>
          </a:stretch>
        </p:blipFill>
        <p:spPr>
          <a:xfrm>
            <a:off x="7415624" y="5946715"/>
            <a:ext cx="1152128" cy="816093"/>
          </a:xfrm>
          <a:prstGeom prst="rect">
            <a:avLst/>
          </a:prstGeom>
          <a:noFill/>
          <a:ln>
            <a:noFill/>
          </a:ln>
        </p:spPr>
      </p:pic>
    </p:spTree>
    <p:extLst>
      <p:ext uri="{BB962C8B-B14F-4D97-AF65-F5344CB8AC3E}">
        <p14:creationId xmlns:p14="http://schemas.microsoft.com/office/powerpoint/2010/main" val="670512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26</a:t>
            </a:fld>
            <a:endParaRPr lang="pl-PL"/>
          </a:p>
        </p:txBody>
      </p:sp>
      <p:sp>
        <p:nvSpPr>
          <p:cNvPr id="2" name="Tytuł 1"/>
          <p:cNvSpPr>
            <a:spLocks noGrp="1"/>
          </p:cNvSpPr>
          <p:nvPr>
            <p:ph type="title"/>
          </p:nvPr>
        </p:nvSpPr>
        <p:spPr>
          <a:xfrm>
            <a:off x="1071443" y="772151"/>
            <a:ext cx="6512511" cy="1143000"/>
          </a:xfrm>
        </p:spPr>
        <p:txBody>
          <a:bodyPr>
            <a:normAutofit/>
          </a:bodyPr>
          <a:lstStyle/>
          <a:p>
            <a:pPr marL="0" indent="0" algn="ctr">
              <a:buNone/>
            </a:pPr>
            <a:r>
              <a:rPr lang="pl-PL" sz="1800" b="1" dirty="0">
                <a:latin typeface="Times New Roman"/>
                <a:ea typeface="Calibri"/>
                <a:cs typeface="Times New Roman"/>
              </a:rPr>
              <a:t>Finansowanie  systemu gospodarki odpadami w gminie Pniewy w roku 2022 r.</a:t>
            </a:r>
            <a:endParaRPr lang="pl-PL" sz="1800" dirty="0"/>
          </a:p>
        </p:txBody>
      </p:sp>
      <p:sp>
        <p:nvSpPr>
          <p:cNvPr id="3" name="Symbol zastępczy zawartości 2"/>
          <p:cNvSpPr>
            <a:spLocks noGrp="1"/>
          </p:cNvSpPr>
          <p:nvPr>
            <p:ph sz="quarter" idx="13"/>
          </p:nvPr>
        </p:nvSpPr>
        <p:spPr>
          <a:xfrm>
            <a:off x="1195536" y="2132856"/>
            <a:ext cx="6400800" cy="3474720"/>
          </a:xfrm>
        </p:spPr>
        <p:txBody>
          <a:bodyPr>
            <a:normAutofit/>
          </a:bodyPr>
          <a:lstStyle/>
          <a:p>
            <a:pPr marL="0" indent="0" algn="just">
              <a:lnSpc>
                <a:spcPct val="115000"/>
              </a:lnSpc>
              <a:buNone/>
            </a:pPr>
            <a:r>
              <a:rPr lang="pl-PL" dirty="0">
                <a:solidFill>
                  <a:srgbClr val="000000"/>
                </a:solidFill>
                <a:latin typeface="Times New Roman"/>
                <a:ea typeface="Calibri"/>
                <a:cs typeface="Times New Roman"/>
              </a:rPr>
              <a:t>				</a:t>
            </a:r>
          </a:p>
          <a:p>
            <a:pPr marL="355600" indent="-355600" algn="just">
              <a:lnSpc>
                <a:spcPct val="115000"/>
              </a:lnSpc>
              <a:buFont typeface="Arial" panose="020B0604020202020204" pitchFamily="34" charset="0"/>
              <a:buChar char="•"/>
            </a:pPr>
            <a:r>
              <a:rPr lang="pl-PL" sz="1800" dirty="0">
                <a:latin typeface="Times New Roman"/>
                <a:ea typeface="Calibri"/>
                <a:cs typeface="Times New Roman"/>
              </a:rPr>
              <a:t>Wydatki (koszty) poniesione w 2022 r.  na system gospodarowania odpadami komunalnymi w Gminie Pniewy wyniosły: </a:t>
            </a:r>
            <a:r>
              <a:rPr lang="pl-PL" sz="1800" b="1" dirty="0">
                <a:latin typeface="Times New Roman"/>
                <a:ea typeface="Calibri"/>
                <a:cs typeface="Times New Roman"/>
              </a:rPr>
              <a:t>2 906 361,70 zł</a:t>
            </a:r>
            <a:r>
              <a:rPr lang="pl-PL" sz="1800" dirty="0">
                <a:latin typeface="Times New Roman"/>
                <a:ea typeface="Calibri"/>
                <a:cs typeface="Times New Roman"/>
              </a:rPr>
              <a:t>.  </a:t>
            </a:r>
            <a:endParaRPr lang="pl-PL" sz="1800" dirty="0">
              <a:latin typeface="Calibri"/>
              <a:ea typeface="Calibri"/>
              <a:cs typeface="Times New Roman"/>
            </a:endParaRPr>
          </a:p>
          <a:p>
            <a:pPr algn="just">
              <a:spcAft>
                <a:spcPts val="0"/>
              </a:spcAft>
              <a:buFont typeface="Arial" panose="020B0604020202020204" pitchFamily="34" charset="0"/>
              <a:buChar char="•"/>
            </a:pPr>
            <a:r>
              <a:rPr lang="pl-PL" sz="1800" dirty="0">
                <a:latin typeface="Times New Roman"/>
              </a:rPr>
              <a:t> Dochody wykonane na dzień 31.12.2022 r. :</a:t>
            </a:r>
          </a:p>
          <a:p>
            <a:pPr marL="45720" indent="0" algn="just">
              <a:spcAft>
                <a:spcPts val="0"/>
              </a:spcAft>
              <a:buNone/>
            </a:pPr>
            <a:r>
              <a:rPr lang="pl-PL" sz="1800" dirty="0">
                <a:latin typeface="Times New Roman"/>
              </a:rPr>
              <a:t>     </a:t>
            </a:r>
            <a:r>
              <a:rPr lang="pl-PL" sz="1800" b="1" dirty="0">
                <a:effectLst/>
                <a:latin typeface="Calibri" panose="020F0502020204030204" pitchFamily="34" charset="0"/>
                <a:ea typeface="Calibri" panose="020F0502020204030204" pitchFamily="34" charset="0"/>
                <a:cs typeface="Times New Roman" panose="02020603050405020304" pitchFamily="18" charset="0"/>
              </a:rPr>
              <a:t>2 </a:t>
            </a:r>
            <a:r>
              <a:rPr lang="pl-PL" sz="1800" b="1" dirty="0">
                <a:latin typeface="Calibri" panose="020F0502020204030204" pitchFamily="34" charset="0"/>
                <a:ea typeface="Calibri" panose="020F0502020204030204" pitchFamily="34" charset="0"/>
                <a:cs typeface="Times New Roman" panose="02020603050405020304" pitchFamily="18" charset="0"/>
              </a:rPr>
              <a:t>913</a:t>
            </a:r>
            <a:r>
              <a:rPr lang="pl-PL" sz="1800" b="1" dirty="0">
                <a:effectLst/>
                <a:latin typeface="Calibri" panose="020F0502020204030204" pitchFamily="34" charset="0"/>
                <a:ea typeface="Calibri" panose="020F0502020204030204" pitchFamily="34" charset="0"/>
                <a:cs typeface="Times New Roman" panose="02020603050405020304" pitchFamily="18" charset="0"/>
              </a:rPr>
              <a:t> 970,77 zł. </a:t>
            </a:r>
            <a:endParaRPr lang="pl-PL" sz="1800" dirty="0">
              <a:latin typeface="Times New Roman"/>
            </a:endParaRPr>
          </a:p>
          <a:p>
            <a:pPr algn="just">
              <a:spcAft>
                <a:spcPts val="0"/>
              </a:spcAft>
              <a:buFont typeface="Arial" panose="020B0604020202020204" pitchFamily="34" charset="0"/>
              <a:buChar char="•"/>
            </a:pPr>
            <a:r>
              <a:rPr lang="pl-PL" sz="1800" dirty="0">
                <a:latin typeface="Times New Roman"/>
              </a:rPr>
              <a:t> Mając na uwadze plan wydatków i dochodów                                      z uwzględnieniem roku 2021, nadwyżka wyniosła                     </a:t>
            </a:r>
            <a:r>
              <a:rPr lang="pl-PL" sz="1800" b="1" dirty="0">
                <a:effectLst/>
                <a:latin typeface="Calibri" panose="020F0502020204030204" pitchFamily="34" charset="0"/>
                <a:ea typeface="Calibri" panose="020F0502020204030204" pitchFamily="34" charset="0"/>
                <a:cs typeface="Times New Roman" panose="02020603050405020304" pitchFamily="18" charset="0"/>
              </a:rPr>
              <a:t>395 345,20 zł. </a:t>
            </a:r>
            <a:r>
              <a:rPr lang="pl-PL" sz="1800" b="1" dirty="0">
                <a:effectLst/>
                <a:latin typeface="Times New Roman"/>
                <a:ea typeface="Calibri" panose="020F0502020204030204" pitchFamily="34" charset="0"/>
                <a:cs typeface="Times New Roman" panose="02020603050405020304" pitchFamily="18" charset="0"/>
              </a:rPr>
              <a:t> </a:t>
            </a:r>
            <a:r>
              <a:rPr lang="pl-PL" sz="1800" dirty="0">
                <a:latin typeface="Times New Roman"/>
              </a:rPr>
              <a:t>( stan na dzień 31.12.2022 r.) </a:t>
            </a:r>
            <a:endParaRPr lang="pl-PL" sz="1800" dirty="0"/>
          </a:p>
        </p:txBody>
      </p:sp>
      <p:pic>
        <p:nvPicPr>
          <p:cNvPr id="6" name="Picture 3" descr="C:\Users\dubiel\Desktop\Nowy folder\pieniądze .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6336" y="1052736"/>
            <a:ext cx="1296144" cy="8624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4EB0A8F8-8E86-429F-998F-A8A787EE9B38}"/>
              </a:ext>
            </a:extLst>
          </p:cNvPr>
          <p:cNvPicPr>
            <a:picLocks noChangeAspect="1"/>
          </p:cNvPicPr>
          <p:nvPr/>
        </p:nvPicPr>
        <p:blipFill>
          <a:blip r:embed="rId4"/>
          <a:srcRect/>
          <a:stretch>
            <a:fillRect/>
          </a:stretch>
        </p:blipFill>
        <p:spPr>
          <a:xfrm>
            <a:off x="7452320" y="5844331"/>
            <a:ext cx="1152128" cy="816093"/>
          </a:xfrm>
          <a:prstGeom prst="rect">
            <a:avLst/>
          </a:prstGeom>
          <a:noFill/>
          <a:ln>
            <a:noFill/>
          </a:ln>
        </p:spPr>
      </p:pic>
    </p:spTree>
    <p:extLst>
      <p:ext uri="{BB962C8B-B14F-4D97-AF65-F5344CB8AC3E}">
        <p14:creationId xmlns:p14="http://schemas.microsoft.com/office/powerpoint/2010/main" val="1465600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27</a:t>
            </a:fld>
            <a:endParaRPr lang="pl-PL"/>
          </a:p>
        </p:txBody>
      </p:sp>
      <p:sp>
        <p:nvSpPr>
          <p:cNvPr id="2" name="Tytuł 1"/>
          <p:cNvSpPr>
            <a:spLocks noGrp="1"/>
          </p:cNvSpPr>
          <p:nvPr>
            <p:ph type="title"/>
          </p:nvPr>
        </p:nvSpPr>
        <p:spPr>
          <a:xfrm>
            <a:off x="1259632" y="260648"/>
            <a:ext cx="6512511" cy="1143000"/>
          </a:xfrm>
        </p:spPr>
        <p:txBody>
          <a:bodyPr/>
          <a:lstStyle/>
          <a:p>
            <a:pPr marL="0" indent="0" algn="ctr">
              <a:buNone/>
            </a:pPr>
            <a:r>
              <a:rPr lang="pl-PL" sz="1600" dirty="0"/>
              <a:t> </a:t>
            </a:r>
            <a:r>
              <a:rPr lang="pl-PL" sz="2000" dirty="0"/>
              <a:t>Dochody i Wydatki W LATACH 2018-2022 </a:t>
            </a:r>
          </a:p>
        </p:txBody>
      </p:sp>
      <p:graphicFrame>
        <p:nvGraphicFramePr>
          <p:cNvPr id="9" name="Symbol zastępczy zawartości 8"/>
          <p:cNvGraphicFramePr>
            <a:graphicFrameLocks noGrp="1"/>
          </p:cNvGraphicFramePr>
          <p:nvPr>
            <p:ph sz="quarter" idx="13"/>
            <p:extLst>
              <p:ext uri="{D42A27DB-BD31-4B8C-83A1-F6EECF244321}">
                <p14:modId xmlns:p14="http://schemas.microsoft.com/office/powerpoint/2010/main" val="1249375286"/>
              </p:ext>
            </p:extLst>
          </p:nvPr>
        </p:nvGraphicFramePr>
        <p:xfrm>
          <a:off x="251520" y="1124744"/>
          <a:ext cx="8424936" cy="4661595"/>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2">
            <a:extLst>
              <a:ext uri="{FF2B5EF4-FFF2-40B4-BE49-F238E27FC236}">
                <a16:creationId xmlns:a16="http://schemas.microsoft.com/office/drawing/2014/main" id="{19189E9C-EAF0-4800-8F8C-F54809E26757}"/>
              </a:ext>
            </a:extLst>
          </p:cNvPr>
          <p:cNvPicPr>
            <a:picLocks noChangeAspect="1"/>
          </p:cNvPicPr>
          <p:nvPr/>
        </p:nvPicPr>
        <p:blipFill>
          <a:blip r:embed="rId4"/>
          <a:srcRect/>
          <a:stretch>
            <a:fillRect/>
          </a:stretch>
        </p:blipFill>
        <p:spPr>
          <a:xfrm>
            <a:off x="7415624" y="5946715"/>
            <a:ext cx="1152128" cy="816093"/>
          </a:xfrm>
          <a:prstGeom prst="rect">
            <a:avLst/>
          </a:prstGeom>
          <a:noFill/>
          <a:ln>
            <a:noFill/>
          </a:ln>
        </p:spPr>
      </p:pic>
    </p:spTree>
    <p:extLst>
      <p:ext uri="{BB962C8B-B14F-4D97-AF65-F5344CB8AC3E}">
        <p14:creationId xmlns:p14="http://schemas.microsoft.com/office/powerpoint/2010/main" val="2772755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63142"/>
            <a:ext cx="8229600" cy="648072"/>
          </a:xfrm>
        </p:spPr>
        <p:txBody>
          <a:bodyPr>
            <a:normAutofit/>
          </a:bodyPr>
          <a:lstStyle/>
          <a:p>
            <a:pPr marL="0" indent="0" algn="ctr">
              <a:buNone/>
            </a:pPr>
            <a:r>
              <a:rPr lang="pl-PL" sz="1800" b="1" u="sng" dirty="0">
                <a:solidFill>
                  <a:schemeClr val="tx1"/>
                </a:solidFill>
              </a:rPr>
              <a:t>Elementy Edukacji Ekologicznej</a:t>
            </a:r>
            <a:br>
              <a:rPr lang="pl-PL" sz="1800" b="1" u="sng" dirty="0">
                <a:solidFill>
                  <a:schemeClr val="accent6">
                    <a:lumMod val="50000"/>
                  </a:schemeClr>
                </a:solidFill>
              </a:rPr>
            </a:br>
            <a:endParaRPr lang="pl-PL" sz="1400" b="1" u="sng" dirty="0">
              <a:solidFill>
                <a:schemeClr val="accent6">
                  <a:lumMod val="50000"/>
                </a:schemeClr>
              </a:solidFill>
            </a:endParaRPr>
          </a:p>
        </p:txBody>
      </p:sp>
      <p:sp>
        <p:nvSpPr>
          <p:cNvPr id="8" name="Content Placeholder 2">
            <a:extLst>
              <a:ext uri="{FF2B5EF4-FFF2-40B4-BE49-F238E27FC236}">
                <a16:creationId xmlns:a16="http://schemas.microsoft.com/office/drawing/2014/main" id="{A4554710-FD59-48A6-9E61-AE4495C5FEF2}"/>
              </a:ext>
            </a:extLst>
          </p:cNvPr>
          <p:cNvSpPr>
            <a:spLocks noGrp="1"/>
          </p:cNvSpPr>
          <p:nvPr>
            <p:ph idx="1"/>
          </p:nvPr>
        </p:nvSpPr>
        <p:spPr>
          <a:xfrm>
            <a:off x="457200" y="908720"/>
            <a:ext cx="7355160" cy="5400600"/>
          </a:xfrm>
        </p:spPr>
        <p:txBody>
          <a:bodyPr>
            <a:normAutofit/>
          </a:bodyPr>
          <a:lstStyle/>
          <a:p>
            <a:pPr marL="365760" lvl="1" indent="0" algn="ctr">
              <a:buClr>
                <a:srgbClr val="0070C0"/>
              </a:buClr>
              <a:buNone/>
            </a:pPr>
            <a:r>
              <a:rPr lang="pl-PL" b="1" dirty="0"/>
              <a:t>Materiały i gadżety z hasłem  „EKO Pniewy „</a:t>
            </a:r>
          </a:p>
          <a:p>
            <a:pPr lvl="1" algn="just">
              <a:buClr>
                <a:schemeClr val="accent6"/>
              </a:buClr>
              <a:buFont typeface="Arial" panose="020B0604020202020204" pitchFamily="34" charset="0"/>
              <a:buChar char="•"/>
            </a:pPr>
            <a:r>
              <a:rPr lang="pl-PL" sz="1200" b="1" dirty="0"/>
              <a:t> </a:t>
            </a:r>
            <a:r>
              <a:rPr lang="pl-PL" sz="1200" b="1" dirty="0" err="1"/>
              <a:t>eko</a:t>
            </a:r>
            <a:r>
              <a:rPr lang="pl-PL" sz="1200" b="1" dirty="0"/>
              <a:t> torba </a:t>
            </a:r>
          </a:p>
          <a:p>
            <a:pPr lvl="1" algn="just">
              <a:buClr>
                <a:schemeClr val="accent6"/>
              </a:buClr>
              <a:buFont typeface="Arial" panose="020B0604020202020204" pitchFamily="34" charset="0"/>
              <a:buChar char="•"/>
            </a:pPr>
            <a:r>
              <a:rPr lang="pl-PL" sz="1200" b="1" dirty="0"/>
              <a:t>Pojemnik na żywność </a:t>
            </a:r>
          </a:p>
          <a:p>
            <a:pPr lvl="1" algn="just">
              <a:buClr>
                <a:schemeClr val="accent6"/>
              </a:buClr>
              <a:buFont typeface="Arial" panose="020B0604020202020204" pitchFamily="34" charset="0"/>
              <a:buChar char="•"/>
            </a:pPr>
            <a:r>
              <a:rPr lang="pl-PL" sz="1200" b="1" dirty="0"/>
              <a:t>Bidon </a:t>
            </a:r>
          </a:p>
          <a:p>
            <a:pPr lvl="1" algn="just">
              <a:buClr>
                <a:schemeClr val="accent6"/>
              </a:buClr>
              <a:buFont typeface="Arial" panose="020B0604020202020204" pitchFamily="34" charset="0"/>
              <a:buChar char="•"/>
            </a:pPr>
            <a:r>
              <a:rPr lang="pl-PL" sz="1200" b="1" dirty="0"/>
              <a:t>Smycz i długopis </a:t>
            </a:r>
          </a:p>
          <a:p>
            <a:pPr marL="365760" lvl="1" indent="0" algn="just">
              <a:buClr>
                <a:srgbClr val="0070C0"/>
              </a:buClr>
              <a:buNone/>
            </a:pPr>
            <a:endParaRPr lang="pl-PL" sz="1500" b="1" dirty="0"/>
          </a:p>
          <a:p>
            <a:pPr marL="537210" lvl="1" indent="0" algn="ctr">
              <a:buClr>
                <a:srgbClr val="0070C0"/>
              </a:buClr>
              <a:buNone/>
            </a:pPr>
            <a:endParaRPr lang="pl-PL" sz="1500" b="1" dirty="0"/>
          </a:p>
          <a:p>
            <a:pPr marL="537210" lvl="1" indent="0" algn="ctr">
              <a:buClr>
                <a:srgbClr val="0070C0"/>
              </a:buClr>
              <a:buNone/>
            </a:pPr>
            <a:endParaRPr lang="pl-PL" sz="1500" b="1" dirty="0"/>
          </a:p>
          <a:p>
            <a:pPr marL="537210" lvl="1" indent="0" algn="ctr">
              <a:buClr>
                <a:srgbClr val="0070C0"/>
              </a:buClr>
              <a:buNone/>
            </a:pPr>
            <a:endParaRPr lang="pl-PL" sz="1500" b="1" dirty="0"/>
          </a:p>
          <a:p>
            <a:pPr marL="537210" lvl="1" indent="0" algn="ctr">
              <a:buClr>
                <a:srgbClr val="0070C0"/>
              </a:buClr>
              <a:buNone/>
            </a:pPr>
            <a:endParaRPr lang="pl-PL" sz="1500" b="1" dirty="0"/>
          </a:p>
          <a:p>
            <a:pPr marL="537210" lvl="1" indent="0" algn="ctr">
              <a:buClr>
                <a:srgbClr val="0070C0"/>
              </a:buClr>
              <a:buNone/>
            </a:pPr>
            <a:r>
              <a:rPr lang="pl-PL" sz="1500" b="1" dirty="0"/>
              <a:t> </a:t>
            </a:r>
          </a:p>
        </p:txBody>
      </p:sp>
      <p:pic>
        <p:nvPicPr>
          <p:cNvPr id="12" name="Picture 2">
            <a:extLst>
              <a:ext uri="{FF2B5EF4-FFF2-40B4-BE49-F238E27FC236}">
                <a16:creationId xmlns:a16="http://schemas.microsoft.com/office/drawing/2014/main" id="{56F1A513-E0AE-40A7-A655-8E41958F20FF}"/>
              </a:ext>
            </a:extLst>
          </p:cNvPr>
          <p:cNvPicPr>
            <a:picLocks noChangeAspect="1"/>
          </p:cNvPicPr>
          <p:nvPr/>
        </p:nvPicPr>
        <p:blipFill>
          <a:blip r:embed="rId3"/>
          <a:srcRect/>
          <a:stretch>
            <a:fillRect/>
          </a:stretch>
        </p:blipFill>
        <p:spPr>
          <a:xfrm>
            <a:off x="7587679" y="5949280"/>
            <a:ext cx="1152128" cy="816093"/>
          </a:xfrm>
          <a:prstGeom prst="rect">
            <a:avLst/>
          </a:prstGeom>
          <a:noFill/>
          <a:ln>
            <a:noFill/>
          </a:ln>
        </p:spPr>
      </p:pic>
      <p:sp>
        <p:nvSpPr>
          <p:cNvPr id="3" name="Symbol zastępczy numeru slajdu 2">
            <a:extLst>
              <a:ext uri="{FF2B5EF4-FFF2-40B4-BE49-F238E27FC236}">
                <a16:creationId xmlns:a16="http://schemas.microsoft.com/office/drawing/2014/main" id="{ED6BC9A2-E097-4959-91A6-DEB4F7E2B561}"/>
              </a:ext>
            </a:extLst>
          </p:cNvPr>
          <p:cNvSpPr>
            <a:spLocks noGrp="1"/>
          </p:cNvSpPr>
          <p:nvPr>
            <p:ph type="sldNum" sz="quarter" idx="11"/>
          </p:nvPr>
        </p:nvSpPr>
        <p:spPr>
          <a:xfrm>
            <a:off x="3810000" y="6172200"/>
            <a:ext cx="1828800" cy="365125"/>
          </a:xfrm>
        </p:spPr>
        <p:txBody>
          <a:bodyPr/>
          <a:lstStyle/>
          <a:p>
            <a:fld id="{746FD205-8D79-439C-A802-2377436AEC8A}" type="slidenum">
              <a:rPr lang="en-US" smtClean="0"/>
              <a:pPr/>
              <a:t>28</a:t>
            </a:fld>
            <a:endParaRPr lang="en-US" dirty="0"/>
          </a:p>
        </p:txBody>
      </p:sp>
      <p:pic>
        <p:nvPicPr>
          <p:cNvPr id="14" name="Obraz 13">
            <a:extLst>
              <a:ext uri="{FF2B5EF4-FFF2-40B4-BE49-F238E27FC236}">
                <a16:creationId xmlns:a16="http://schemas.microsoft.com/office/drawing/2014/main" id="{D8DE53AB-82D4-B807-B85E-2EE0B6B4D7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0154" y="2555379"/>
            <a:ext cx="1454424" cy="1747241"/>
          </a:xfrm>
          <a:prstGeom prst="rect">
            <a:avLst/>
          </a:prstGeom>
        </p:spPr>
      </p:pic>
      <p:pic>
        <p:nvPicPr>
          <p:cNvPr id="16" name="Obraz 15">
            <a:extLst>
              <a:ext uri="{FF2B5EF4-FFF2-40B4-BE49-F238E27FC236}">
                <a16:creationId xmlns:a16="http://schemas.microsoft.com/office/drawing/2014/main" id="{3B8FF25D-E974-AAD6-F41B-B0699AD063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87894" y="2268044"/>
            <a:ext cx="1619167" cy="2638079"/>
          </a:xfrm>
          <a:prstGeom prst="rect">
            <a:avLst/>
          </a:prstGeom>
        </p:spPr>
      </p:pic>
      <p:pic>
        <p:nvPicPr>
          <p:cNvPr id="18" name="Obraz 17">
            <a:extLst>
              <a:ext uri="{FF2B5EF4-FFF2-40B4-BE49-F238E27FC236}">
                <a16:creationId xmlns:a16="http://schemas.microsoft.com/office/drawing/2014/main" id="{50145DCB-F9FB-7493-033F-F130341386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31640" y="4669439"/>
            <a:ext cx="2314879" cy="1639881"/>
          </a:xfrm>
          <a:prstGeom prst="rect">
            <a:avLst/>
          </a:prstGeom>
        </p:spPr>
      </p:pic>
      <p:pic>
        <p:nvPicPr>
          <p:cNvPr id="20" name="Obraz 19">
            <a:extLst>
              <a:ext uri="{FF2B5EF4-FFF2-40B4-BE49-F238E27FC236}">
                <a16:creationId xmlns:a16="http://schemas.microsoft.com/office/drawing/2014/main" id="{4A30ABD4-62BD-D7F9-063F-C83C3EE5F2D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18014" y="2934468"/>
            <a:ext cx="1262725" cy="2736304"/>
          </a:xfrm>
          <a:prstGeom prst="rect">
            <a:avLst/>
          </a:prstGeom>
        </p:spPr>
      </p:pic>
    </p:spTree>
    <p:extLst>
      <p:ext uri="{BB962C8B-B14F-4D97-AF65-F5344CB8AC3E}">
        <p14:creationId xmlns:p14="http://schemas.microsoft.com/office/powerpoint/2010/main" val="923934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63142"/>
            <a:ext cx="8229600" cy="648072"/>
          </a:xfrm>
        </p:spPr>
        <p:txBody>
          <a:bodyPr>
            <a:normAutofit fontScale="90000"/>
          </a:bodyPr>
          <a:lstStyle/>
          <a:p>
            <a:pPr marL="0" indent="0" algn="ctr">
              <a:buNone/>
            </a:pPr>
            <a:r>
              <a:rPr lang="pl-PL" sz="1800" b="1" u="sng" dirty="0">
                <a:solidFill>
                  <a:schemeClr val="tx1"/>
                </a:solidFill>
              </a:rPr>
              <a:t>Elementy Edukacji Ekologicznej </a:t>
            </a:r>
            <a:br>
              <a:rPr lang="pl-PL" sz="800" dirty="0"/>
            </a:br>
            <a:br>
              <a:rPr lang="pl-PL" sz="1800" b="1" u="sng" dirty="0">
                <a:solidFill>
                  <a:schemeClr val="accent6">
                    <a:lumMod val="50000"/>
                  </a:schemeClr>
                </a:solidFill>
              </a:rPr>
            </a:br>
            <a:endParaRPr lang="pl-PL" sz="1400" b="1" u="sng" dirty="0">
              <a:solidFill>
                <a:schemeClr val="accent6">
                  <a:lumMod val="50000"/>
                </a:schemeClr>
              </a:solidFill>
            </a:endParaRPr>
          </a:p>
        </p:txBody>
      </p:sp>
      <p:sp>
        <p:nvSpPr>
          <p:cNvPr id="8" name="Content Placeholder 2">
            <a:extLst>
              <a:ext uri="{FF2B5EF4-FFF2-40B4-BE49-F238E27FC236}">
                <a16:creationId xmlns:a16="http://schemas.microsoft.com/office/drawing/2014/main" id="{A4554710-FD59-48A6-9E61-AE4495C5FEF2}"/>
              </a:ext>
            </a:extLst>
          </p:cNvPr>
          <p:cNvSpPr>
            <a:spLocks noGrp="1"/>
          </p:cNvSpPr>
          <p:nvPr>
            <p:ph idx="1"/>
          </p:nvPr>
        </p:nvSpPr>
        <p:spPr>
          <a:xfrm>
            <a:off x="755640" y="723794"/>
            <a:ext cx="7355160" cy="5400600"/>
          </a:xfrm>
        </p:spPr>
        <p:txBody>
          <a:bodyPr>
            <a:normAutofit/>
          </a:bodyPr>
          <a:lstStyle/>
          <a:p>
            <a:pPr marL="365760" lvl="1" indent="0" algn="ctr">
              <a:buClr>
                <a:srgbClr val="0070C0"/>
              </a:buClr>
              <a:buNone/>
            </a:pPr>
            <a:r>
              <a:rPr lang="pl-PL" b="1" dirty="0"/>
              <a:t>Materiały i gadżety z hasłem  „EKO Pniewy „</a:t>
            </a:r>
          </a:p>
          <a:p>
            <a:pPr lvl="1" algn="just">
              <a:buClr>
                <a:schemeClr val="accent6"/>
              </a:buClr>
              <a:buFont typeface="Arial" panose="020B0604020202020204" pitchFamily="34" charset="0"/>
              <a:buChar char="•"/>
            </a:pPr>
            <a:r>
              <a:rPr lang="pl-PL" sz="1200" b="1" dirty="0"/>
              <a:t>Koszulki </a:t>
            </a:r>
          </a:p>
          <a:p>
            <a:pPr lvl="1" algn="just">
              <a:buClr>
                <a:schemeClr val="accent6"/>
              </a:buClr>
              <a:buFont typeface="Arial" panose="020B0604020202020204" pitchFamily="34" charset="0"/>
              <a:buChar char="•"/>
            </a:pPr>
            <a:r>
              <a:rPr lang="pl-PL" sz="1200" b="1" dirty="0"/>
              <a:t>Naklejki z zastosowaniem do naklejenia na pojemnikach na odpady na poszczególne frakcje  </a:t>
            </a:r>
          </a:p>
          <a:p>
            <a:pPr marL="537210" lvl="1" indent="0" algn="just">
              <a:buClr>
                <a:srgbClr val="0070C0"/>
              </a:buClr>
              <a:buNone/>
            </a:pPr>
            <a:endParaRPr lang="pl-PL" sz="1500" b="1" dirty="0"/>
          </a:p>
          <a:p>
            <a:pPr marL="537210" lvl="1" indent="0" algn="ctr">
              <a:buClr>
                <a:srgbClr val="0070C0"/>
              </a:buClr>
              <a:buNone/>
            </a:pPr>
            <a:endParaRPr lang="pl-PL" sz="1500" b="1" dirty="0"/>
          </a:p>
          <a:p>
            <a:pPr marL="537210" lvl="1" indent="0" algn="ctr">
              <a:buClr>
                <a:srgbClr val="0070C0"/>
              </a:buClr>
              <a:buNone/>
            </a:pPr>
            <a:endParaRPr lang="pl-PL" sz="1500" b="1" dirty="0"/>
          </a:p>
          <a:p>
            <a:pPr marL="537210" lvl="1" indent="0" algn="ctr">
              <a:buClr>
                <a:srgbClr val="0070C0"/>
              </a:buClr>
              <a:buNone/>
            </a:pPr>
            <a:endParaRPr lang="pl-PL" sz="1500" b="1" dirty="0"/>
          </a:p>
          <a:p>
            <a:pPr marL="537210" lvl="1" indent="0" algn="ctr">
              <a:buClr>
                <a:srgbClr val="0070C0"/>
              </a:buClr>
              <a:buNone/>
            </a:pPr>
            <a:endParaRPr lang="pl-PL" sz="1500" b="1" dirty="0"/>
          </a:p>
          <a:p>
            <a:pPr marL="537210" lvl="1" indent="0" algn="ctr">
              <a:buClr>
                <a:srgbClr val="0070C0"/>
              </a:buClr>
              <a:buNone/>
            </a:pPr>
            <a:r>
              <a:rPr lang="pl-PL" sz="1500" b="1" dirty="0"/>
              <a:t> </a:t>
            </a:r>
          </a:p>
        </p:txBody>
      </p:sp>
      <p:pic>
        <p:nvPicPr>
          <p:cNvPr id="12" name="Picture 2">
            <a:extLst>
              <a:ext uri="{FF2B5EF4-FFF2-40B4-BE49-F238E27FC236}">
                <a16:creationId xmlns:a16="http://schemas.microsoft.com/office/drawing/2014/main" id="{56F1A513-E0AE-40A7-A655-8E41958F20FF}"/>
              </a:ext>
            </a:extLst>
          </p:cNvPr>
          <p:cNvPicPr>
            <a:picLocks noChangeAspect="1"/>
          </p:cNvPicPr>
          <p:nvPr/>
        </p:nvPicPr>
        <p:blipFill>
          <a:blip r:embed="rId3"/>
          <a:srcRect/>
          <a:stretch>
            <a:fillRect/>
          </a:stretch>
        </p:blipFill>
        <p:spPr>
          <a:xfrm>
            <a:off x="7587679" y="5949280"/>
            <a:ext cx="1152128" cy="816093"/>
          </a:xfrm>
          <a:prstGeom prst="rect">
            <a:avLst/>
          </a:prstGeom>
          <a:noFill/>
          <a:ln>
            <a:noFill/>
          </a:ln>
        </p:spPr>
      </p:pic>
      <p:sp>
        <p:nvSpPr>
          <p:cNvPr id="3" name="Symbol zastępczy numeru slajdu 2">
            <a:extLst>
              <a:ext uri="{FF2B5EF4-FFF2-40B4-BE49-F238E27FC236}">
                <a16:creationId xmlns:a16="http://schemas.microsoft.com/office/drawing/2014/main" id="{ED6BC9A2-E097-4959-91A6-DEB4F7E2B561}"/>
              </a:ext>
            </a:extLst>
          </p:cNvPr>
          <p:cNvSpPr>
            <a:spLocks noGrp="1"/>
          </p:cNvSpPr>
          <p:nvPr>
            <p:ph type="sldNum" sz="quarter" idx="11"/>
          </p:nvPr>
        </p:nvSpPr>
        <p:spPr>
          <a:xfrm>
            <a:off x="3807213" y="6173147"/>
            <a:ext cx="1828800" cy="355972"/>
          </a:xfrm>
        </p:spPr>
        <p:txBody>
          <a:bodyPr/>
          <a:lstStyle/>
          <a:p>
            <a:fld id="{746FD205-8D79-439C-A802-2377436AEC8A}" type="slidenum">
              <a:rPr lang="en-US" smtClean="0"/>
              <a:pPr/>
              <a:t>29</a:t>
            </a:fld>
            <a:endParaRPr lang="en-US" dirty="0"/>
          </a:p>
        </p:txBody>
      </p:sp>
      <p:graphicFrame>
        <p:nvGraphicFramePr>
          <p:cNvPr id="4" name="Obiekt 3">
            <a:extLst>
              <a:ext uri="{FF2B5EF4-FFF2-40B4-BE49-F238E27FC236}">
                <a16:creationId xmlns:a16="http://schemas.microsoft.com/office/drawing/2014/main" id="{0F6E77E6-5A9C-A3F5-04DB-3C74BD87858E}"/>
              </a:ext>
            </a:extLst>
          </p:cNvPr>
          <p:cNvGraphicFramePr>
            <a:graphicFrameLocks noChangeAspect="1"/>
          </p:cNvGraphicFramePr>
          <p:nvPr>
            <p:extLst>
              <p:ext uri="{D42A27DB-BD31-4B8C-83A1-F6EECF244321}">
                <p14:modId xmlns:p14="http://schemas.microsoft.com/office/powerpoint/2010/main" val="1324137236"/>
              </p:ext>
            </p:extLst>
          </p:nvPr>
        </p:nvGraphicFramePr>
        <p:xfrm>
          <a:off x="3059832" y="2056806"/>
          <a:ext cx="2890793" cy="1778892"/>
        </p:xfrm>
        <a:graphic>
          <a:graphicData uri="http://schemas.openxmlformats.org/presentationml/2006/ole">
            <mc:AlternateContent xmlns:mc="http://schemas.openxmlformats.org/markup-compatibility/2006">
              <mc:Choice xmlns:v="urn:schemas-microsoft-com:vml" Requires="v">
                <p:oleObj name="Acrobat Document" r:id="rId4" imgW="35099621" imgH="21602700" progId="Acrobat.Document.DC">
                  <p:embed/>
                </p:oleObj>
              </mc:Choice>
              <mc:Fallback>
                <p:oleObj name="Acrobat Document" r:id="rId4" imgW="35099621" imgH="21602700" progId="Acrobat.Document.DC">
                  <p:embed/>
                  <p:pic>
                    <p:nvPicPr>
                      <p:cNvPr id="4" name="Obiekt 3">
                        <a:extLst>
                          <a:ext uri="{FF2B5EF4-FFF2-40B4-BE49-F238E27FC236}">
                            <a16:creationId xmlns:a16="http://schemas.microsoft.com/office/drawing/2014/main" id="{0F6E77E6-5A9C-A3F5-04DB-3C74BD87858E}"/>
                          </a:ext>
                        </a:extLst>
                      </p:cNvPr>
                      <p:cNvPicPr/>
                      <p:nvPr/>
                    </p:nvPicPr>
                    <p:blipFill>
                      <a:blip r:embed="rId5"/>
                      <a:stretch>
                        <a:fillRect/>
                      </a:stretch>
                    </p:blipFill>
                    <p:spPr>
                      <a:xfrm>
                        <a:off x="3059832" y="2056806"/>
                        <a:ext cx="2890793" cy="1778892"/>
                      </a:xfrm>
                      <a:prstGeom prst="rect">
                        <a:avLst/>
                      </a:prstGeom>
                    </p:spPr>
                  </p:pic>
                </p:oleObj>
              </mc:Fallback>
            </mc:AlternateContent>
          </a:graphicData>
        </a:graphic>
      </p:graphicFrame>
      <p:graphicFrame>
        <p:nvGraphicFramePr>
          <p:cNvPr id="5" name="Obiekt 4">
            <a:extLst>
              <a:ext uri="{FF2B5EF4-FFF2-40B4-BE49-F238E27FC236}">
                <a16:creationId xmlns:a16="http://schemas.microsoft.com/office/drawing/2014/main" id="{26574AB0-982B-707F-74DF-4BA8230797B2}"/>
              </a:ext>
            </a:extLst>
          </p:cNvPr>
          <p:cNvGraphicFramePr>
            <a:graphicFrameLocks noChangeAspect="1"/>
          </p:cNvGraphicFramePr>
          <p:nvPr>
            <p:extLst>
              <p:ext uri="{D42A27DB-BD31-4B8C-83A1-F6EECF244321}">
                <p14:modId xmlns:p14="http://schemas.microsoft.com/office/powerpoint/2010/main" val="19311056"/>
              </p:ext>
            </p:extLst>
          </p:nvPr>
        </p:nvGraphicFramePr>
        <p:xfrm>
          <a:off x="1647657" y="3761990"/>
          <a:ext cx="6147911" cy="2184611"/>
        </p:xfrm>
        <a:graphic>
          <a:graphicData uri="http://schemas.openxmlformats.org/presentationml/2006/ole">
            <mc:AlternateContent xmlns:mc="http://schemas.openxmlformats.org/markup-compatibility/2006">
              <mc:Choice xmlns:v="urn:schemas-microsoft-com:vml" Requires="v">
                <p:oleObj name="Acrobat Document" r:id="rId6" imgW="16201904" imgH="4048092" progId="Acrobat.Document.DC">
                  <p:embed/>
                </p:oleObj>
              </mc:Choice>
              <mc:Fallback>
                <p:oleObj name="Acrobat Document" r:id="rId6" imgW="16201904" imgH="4048092" progId="Acrobat.Document.DC">
                  <p:embed/>
                  <p:pic>
                    <p:nvPicPr>
                      <p:cNvPr id="5" name="Obiekt 4">
                        <a:extLst>
                          <a:ext uri="{FF2B5EF4-FFF2-40B4-BE49-F238E27FC236}">
                            <a16:creationId xmlns:a16="http://schemas.microsoft.com/office/drawing/2014/main" id="{26574AB0-982B-707F-74DF-4BA8230797B2}"/>
                          </a:ext>
                        </a:extLst>
                      </p:cNvPr>
                      <p:cNvPicPr/>
                      <p:nvPr/>
                    </p:nvPicPr>
                    <p:blipFill>
                      <a:blip r:embed="rId7"/>
                      <a:stretch>
                        <a:fillRect/>
                      </a:stretch>
                    </p:blipFill>
                    <p:spPr>
                      <a:xfrm>
                        <a:off x="1647657" y="3761990"/>
                        <a:ext cx="6147911" cy="2184611"/>
                      </a:xfrm>
                      <a:prstGeom prst="rect">
                        <a:avLst/>
                      </a:prstGeom>
                    </p:spPr>
                  </p:pic>
                </p:oleObj>
              </mc:Fallback>
            </mc:AlternateContent>
          </a:graphicData>
        </a:graphic>
      </p:graphicFrame>
    </p:spTree>
    <p:extLst>
      <p:ext uri="{BB962C8B-B14F-4D97-AF65-F5344CB8AC3E}">
        <p14:creationId xmlns:p14="http://schemas.microsoft.com/office/powerpoint/2010/main" val="3440609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pPr algn="l">
              <a:buFont typeface="Arial" panose="020B0604020202020204" pitchFamily="34" charset="0"/>
              <a:buChar char="•"/>
            </a:pPr>
            <a:r>
              <a:rPr lang="pl-PL" sz="1200" b="0" i="0" dirty="0">
                <a:solidFill>
                  <a:srgbClr val="3A3A3A"/>
                </a:solidFill>
                <a:effectLst/>
                <a:latin typeface="Calibri" panose="020F0502020204030204" pitchFamily="34" charset="0"/>
                <a:cs typeface="Calibri" panose="020F0502020204030204" pitchFamily="34" charset="0"/>
              </a:rPr>
              <a:t>To niezwykłe urządzenie jest wielkim pojemnikiem na puszki </a:t>
            </a:r>
            <a:r>
              <a:rPr lang="pl-PL" sz="1200" b="1" i="0" dirty="0">
                <a:solidFill>
                  <a:srgbClr val="3A3A3A"/>
                </a:solidFill>
                <a:effectLst/>
                <a:latin typeface="Calibri" panose="020F0502020204030204" pitchFamily="34" charset="0"/>
                <a:cs typeface="Calibri" panose="020F0502020204030204" pitchFamily="34" charset="0"/>
              </a:rPr>
              <a:t>z wbudowanym mechanizmem zgniatającym</a:t>
            </a:r>
            <a:r>
              <a:rPr lang="pl-PL" sz="1200" b="0" i="0" dirty="0">
                <a:solidFill>
                  <a:srgbClr val="3A3A3A"/>
                </a:solidFill>
                <a:effectLst/>
                <a:latin typeface="Calibri" panose="020F0502020204030204" pitchFamily="34" charset="0"/>
                <a:cs typeface="Calibri" panose="020F0502020204030204" pitchFamily="34" charset="0"/>
              </a:rPr>
              <a:t>. Dzięki zgnieceniu objętość puszki drastycznie się zmniejsza, w efekcie czego w pojemniku może się zmieścić </a:t>
            </a:r>
            <a:r>
              <a:rPr lang="pl-PL" sz="1200" b="1" i="0" dirty="0">
                <a:solidFill>
                  <a:srgbClr val="3A3A3A"/>
                </a:solidFill>
                <a:effectLst/>
                <a:latin typeface="Calibri" panose="020F0502020204030204" pitchFamily="34" charset="0"/>
                <a:cs typeface="Calibri" panose="020F0502020204030204" pitchFamily="34" charset="0"/>
              </a:rPr>
              <a:t>nawet 2000 opakowań!</a:t>
            </a:r>
            <a:br>
              <a:rPr lang="pl-PL" sz="1200" b="0" i="0" dirty="0">
                <a:solidFill>
                  <a:srgbClr val="3A3A3A"/>
                </a:solidFill>
                <a:effectLst/>
                <a:latin typeface="Calibri" panose="020F0502020204030204" pitchFamily="34" charset="0"/>
                <a:cs typeface="Calibri" panose="020F0502020204030204" pitchFamily="34" charset="0"/>
              </a:rPr>
            </a:br>
            <a:r>
              <a:rPr lang="pl-PL" sz="1200" b="0" i="0" dirty="0">
                <a:solidFill>
                  <a:srgbClr val="3A3A3A"/>
                </a:solidFill>
                <a:effectLst/>
                <a:latin typeface="Calibri" panose="020F0502020204030204" pitchFamily="34" charset="0"/>
                <a:cs typeface="Calibri" panose="020F0502020204030204" pitchFamily="34" charset="0"/>
              </a:rPr>
              <a:t>Ważnym punktem kampanii społecznych promujących segregację odpadów jest zmniejszanie objętości opakowań: zgniatanie puszek, butelek pet, składanie kartoników, itd.  </a:t>
            </a:r>
            <a:r>
              <a:rPr lang="pl-PL" sz="1200" b="1" i="0" dirty="0">
                <a:solidFill>
                  <a:srgbClr val="3A3A3A"/>
                </a:solidFill>
                <a:effectLst/>
                <a:latin typeface="Calibri" panose="020F0502020204030204" pitchFamily="34" charset="0"/>
                <a:cs typeface="Calibri" panose="020F0502020204030204" pitchFamily="34" charset="0"/>
              </a:rPr>
              <a:t>Zgniatacz Puszek</a:t>
            </a:r>
            <a:r>
              <a:rPr lang="pl-PL" sz="1200" b="0" i="0" dirty="0">
                <a:solidFill>
                  <a:srgbClr val="3A3A3A"/>
                </a:solidFill>
                <a:effectLst/>
                <a:latin typeface="Calibri" panose="020F0502020204030204" pitchFamily="34" charset="0"/>
                <a:cs typeface="Calibri" panose="020F0502020204030204" pitchFamily="34" charset="0"/>
              </a:rPr>
              <a:t> znakomicie wspiera promocję takich działań.</a:t>
            </a:r>
          </a:p>
          <a:p>
            <a:pPr algn="l">
              <a:buFont typeface="Arial" panose="020B0604020202020204" pitchFamily="34" charset="0"/>
              <a:buChar char="•"/>
            </a:pPr>
            <a:r>
              <a:rPr lang="pl-PL" sz="1200" dirty="0">
                <a:solidFill>
                  <a:srgbClr val="3A3A3A"/>
                </a:solidFill>
                <a:latin typeface="Calibri" panose="020F0502020204030204" pitchFamily="34" charset="0"/>
                <a:cs typeface="Calibri" panose="020F0502020204030204" pitchFamily="34" charset="0"/>
              </a:rPr>
              <a:t>Cena zgniatacza wyniosła : 8 354, 00 zł. </a:t>
            </a:r>
          </a:p>
          <a:p>
            <a:pPr algn="l">
              <a:buFont typeface="Arial" panose="020B0604020202020204" pitchFamily="34" charset="0"/>
              <a:buChar char="•"/>
            </a:pPr>
            <a:r>
              <a:rPr lang="pl-PL" sz="1200" dirty="0">
                <a:solidFill>
                  <a:srgbClr val="3A3A3A"/>
                </a:solidFill>
                <a:latin typeface="Calibri" panose="020F0502020204030204" pitchFamily="34" charset="0"/>
                <a:cs typeface="Calibri" panose="020F0502020204030204" pitchFamily="34" charset="0"/>
              </a:rPr>
              <a:t>Zgniatacz został zamontowany przy Szkole Podstawowej im. Powstańców Wlkp. na ul. Strzeleckiej .</a:t>
            </a:r>
          </a:p>
          <a:p>
            <a:pPr algn="l"/>
            <a:endParaRPr lang="pl-PL" sz="1200" b="0" i="0" dirty="0">
              <a:solidFill>
                <a:srgbClr val="3A3A3A"/>
              </a:solidFill>
              <a:effectLst/>
              <a:latin typeface="Calibri" panose="020F0502020204030204" pitchFamily="34" charset="0"/>
              <a:cs typeface="Calibri" panose="020F0502020204030204" pitchFamily="34" charset="0"/>
            </a:endParaRPr>
          </a:p>
          <a:p>
            <a:pPr>
              <a:buClr>
                <a:srgbClr val="0070C0"/>
              </a:buClr>
            </a:pPr>
            <a:endParaRPr lang="pl-PL" sz="1200" b="1" dirty="0">
              <a:latin typeface="Calibri" panose="020F0502020204030204" pitchFamily="34" charset="0"/>
              <a:cs typeface="Calibri" panose="020F0502020204030204" pitchFamily="34" charset="0"/>
            </a:endParaRPr>
          </a:p>
          <a:p>
            <a:endParaRPr lang="pl-PL" dirty="0"/>
          </a:p>
          <a:p>
            <a:endParaRPr lang="pl-PL" dirty="0"/>
          </a:p>
        </p:txBody>
      </p:sp>
      <p:sp>
        <p:nvSpPr>
          <p:cNvPr id="3" name="Tytuł 2"/>
          <p:cNvSpPr>
            <a:spLocks noGrp="1"/>
          </p:cNvSpPr>
          <p:nvPr>
            <p:ph type="title"/>
          </p:nvPr>
        </p:nvSpPr>
        <p:spPr>
          <a:xfrm>
            <a:off x="1115616" y="605408"/>
            <a:ext cx="6512511" cy="1143000"/>
          </a:xfrm>
        </p:spPr>
        <p:txBody>
          <a:bodyPr>
            <a:normAutofit/>
          </a:bodyPr>
          <a:lstStyle/>
          <a:p>
            <a:pPr marL="0" indent="0" algn="ctr">
              <a:buNone/>
            </a:pPr>
            <a:r>
              <a:rPr lang="pl-PL" sz="1800" b="1" u="sng" dirty="0">
                <a:solidFill>
                  <a:schemeClr val="tx1"/>
                </a:solidFill>
              </a:rPr>
              <a:t>Zakup Miejskiego zgniatacza puszek </a:t>
            </a:r>
            <a:br>
              <a:rPr lang="pl-PL" sz="1800" b="1" u="sng" dirty="0">
                <a:solidFill>
                  <a:schemeClr val="tx1"/>
                </a:solidFill>
              </a:rPr>
            </a:br>
            <a:r>
              <a:rPr lang="pl-PL" sz="1800" b="1" u="sng" dirty="0">
                <a:solidFill>
                  <a:schemeClr val="tx1"/>
                </a:solidFill>
              </a:rPr>
              <a:t>Element edukacji ekologicznej </a:t>
            </a:r>
            <a:br>
              <a:rPr lang="pl-PL" sz="800" dirty="0"/>
            </a:br>
            <a:endParaRPr lang="pl-PL" sz="1600" b="1" u="sng" dirty="0">
              <a:solidFill>
                <a:srgbClr val="809EC2">
                  <a:lumMod val="50000"/>
                </a:srgbClr>
              </a:solidFill>
            </a:endParaRPr>
          </a:p>
        </p:txBody>
      </p:sp>
      <p:pic>
        <p:nvPicPr>
          <p:cNvPr id="7" name="Obraz 6">
            <a:extLst>
              <a:ext uri="{FF2B5EF4-FFF2-40B4-BE49-F238E27FC236}">
                <a16:creationId xmlns:a16="http://schemas.microsoft.com/office/drawing/2014/main" id="{8C73D0CA-387B-7C75-B74D-13576AC6A8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6226" y="3501008"/>
            <a:ext cx="2508018" cy="2508018"/>
          </a:xfrm>
          <a:prstGeom prst="rect">
            <a:avLst/>
          </a:prstGeom>
        </p:spPr>
      </p:pic>
      <p:pic>
        <p:nvPicPr>
          <p:cNvPr id="9" name="Obraz 8">
            <a:extLst>
              <a:ext uri="{FF2B5EF4-FFF2-40B4-BE49-F238E27FC236}">
                <a16:creationId xmlns:a16="http://schemas.microsoft.com/office/drawing/2014/main" id="{663D5129-E016-E8EB-66A0-4BD07ABE91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4802" y="3501008"/>
            <a:ext cx="2508018" cy="2508018"/>
          </a:xfrm>
          <a:prstGeom prst="rect">
            <a:avLst/>
          </a:prstGeom>
        </p:spPr>
      </p:pic>
      <p:pic>
        <p:nvPicPr>
          <p:cNvPr id="10" name="Picture 2">
            <a:extLst>
              <a:ext uri="{FF2B5EF4-FFF2-40B4-BE49-F238E27FC236}">
                <a16:creationId xmlns:a16="http://schemas.microsoft.com/office/drawing/2014/main" id="{D3E4B56C-A52A-6D82-0E51-09E76DAEA646}"/>
              </a:ext>
            </a:extLst>
          </p:cNvPr>
          <p:cNvPicPr>
            <a:picLocks noChangeAspect="1"/>
          </p:cNvPicPr>
          <p:nvPr/>
        </p:nvPicPr>
        <p:blipFill>
          <a:blip r:embed="rId4"/>
          <a:srcRect/>
          <a:stretch>
            <a:fillRect/>
          </a:stretch>
        </p:blipFill>
        <p:spPr>
          <a:xfrm>
            <a:off x="7579918" y="5791339"/>
            <a:ext cx="1302356" cy="922505"/>
          </a:xfrm>
          <a:prstGeom prst="rect">
            <a:avLst/>
          </a:prstGeom>
          <a:noFill/>
          <a:ln>
            <a:noFill/>
          </a:ln>
        </p:spPr>
      </p:pic>
      <p:sp>
        <p:nvSpPr>
          <p:cNvPr id="5" name="Symbol zastępczy numeru slajdu 4">
            <a:extLst>
              <a:ext uri="{FF2B5EF4-FFF2-40B4-BE49-F238E27FC236}">
                <a16:creationId xmlns:a16="http://schemas.microsoft.com/office/drawing/2014/main" id="{BB764E65-BC5F-0B23-B0D9-5E4349FD7948}"/>
              </a:ext>
            </a:extLst>
          </p:cNvPr>
          <p:cNvSpPr>
            <a:spLocks noGrp="1"/>
          </p:cNvSpPr>
          <p:nvPr>
            <p:ph type="sldNum" sz="quarter" idx="11"/>
          </p:nvPr>
        </p:nvSpPr>
        <p:spPr/>
        <p:txBody>
          <a:bodyPr/>
          <a:lstStyle/>
          <a:p>
            <a:fld id="{746FD205-8D79-439C-A802-2377436AEC8A}" type="slidenum">
              <a:rPr lang="en-US" smtClean="0"/>
              <a:pPr/>
              <a:t>30</a:t>
            </a:fld>
            <a:endParaRPr lang="en-US"/>
          </a:p>
        </p:txBody>
      </p:sp>
    </p:spTree>
    <p:extLst>
      <p:ext uri="{BB962C8B-B14F-4D97-AF65-F5344CB8AC3E}">
        <p14:creationId xmlns:p14="http://schemas.microsoft.com/office/powerpoint/2010/main" val="1467437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245309"/>
            <a:ext cx="8229600" cy="4648200"/>
          </a:xfrm>
        </p:spPr>
        <p:txBody>
          <a:bodyPr/>
          <a:lstStyle/>
          <a:p>
            <a:pPr marL="45720" indent="0" algn="l">
              <a:buNone/>
            </a:pPr>
            <a:r>
              <a:rPr lang="pl-PL" sz="1200" b="0" i="0" dirty="0">
                <a:solidFill>
                  <a:srgbClr val="3A3A3A"/>
                </a:solidFill>
                <a:effectLst/>
                <a:latin typeface="Calibri" panose="020F0502020204030204" pitchFamily="34" charset="0"/>
                <a:cs typeface="Calibri" panose="020F0502020204030204" pitchFamily="34" charset="0"/>
              </a:rPr>
              <a:t>Dokonano zakupu gry </a:t>
            </a:r>
            <a:r>
              <a:rPr lang="pl-PL" sz="1200" b="0" i="0" dirty="0" err="1">
                <a:solidFill>
                  <a:srgbClr val="3A3A3A"/>
                </a:solidFill>
                <a:effectLst/>
                <a:latin typeface="Calibri" panose="020F0502020204030204" pitchFamily="34" charset="0"/>
                <a:cs typeface="Calibri" panose="020F0502020204030204" pitchFamily="34" charset="0"/>
              </a:rPr>
              <a:t>dooble</a:t>
            </a:r>
            <a:r>
              <a:rPr lang="pl-PL" sz="1200" b="0" i="0" dirty="0">
                <a:solidFill>
                  <a:srgbClr val="3A3A3A"/>
                </a:solidFill>
                <a:effectLst/>
                <a:latin typeface="Calibri" panose="020F0502020204030204" pitchFamily="34" charset="0"/>
                <a:cs typeface="Calibri" panose="020F0502020204030204" pitchFamily="34" charset="0"/>
              </a:rPr>
              <a:t> oraz puzzli . </a:t>
            </a:r>
          </a:p>
          <a:p>
            <a:pPr marL="64008" indent="0" algn="l">
              <a:buNone/>
            </a:pPr>
            <a:r>
              <a:rPr lang="pl-PL" sz="1200" b="0" i="0" dirty="0">
                <a:solidFill>
                  <a:srgbClr val="3A3A3A"/>
                </a:solidFill>
                <a:effectLst/>
                <a:latin typeface="Calibri" panose="020F0502020204030204" pitchFamily="34" charset="0"/>
                <a:cs typeface="Calibri" panose="020F0502020204030204" pitchFamily="34" charset="0"/>
              </a:rPr>
              <a:t>Zostało to wykonane na podstawie indywidualnego projektu nawiązującego do kampanii </a:t>
            </a:r>
            <a:r>
              <a:rPr lang="pl-PL" sz="1200" b="0" i="0" dirty="0" err="1">
                <a:solidFill>
                  <a:srgbClr val="3A3A3A"/>
                </a:solidFill>
                <a:effectLst/>
                <a:latin typeface="Calibri" panose="020F0502020204030204" pitchFamily="34" charset="0"/>
                <a:cs typeface="Calibri" panose="020F0502020204030204" pitchFamily="34" charset="0"/>
              </a:rPr>
              <a:t>ekologiczno</a:t>
            </a:r>
            <a:r>
              <a:rPr lang="pl-PL" sz="1200" b="0" i="0" dirty="0">
                <a:solidFill>
                  <a:srgbClr val="3A3A3A"/>
                </a:solidFill>
                <a:effectLst/>
                <a:latin typeface="Calibri" panose="020F0502020204030204" pitchFamily="34" charset="0"/>
                <a:cs typeface="Calibri" panose="020F0502020204030204" pitchFamily="34" charset="0"/>
              </a:rPr>
              <a:t> edukacyjnej                  dotyczącej segregacji odpadów. Puzzle są wielkości 200 x 200 cm i liczą 36 elementów . </a:t>
            </a:r>
            <a:r>
              <a:rPr lang="pl-PL" sz="1200" dirty="0">
                <a:solidFill>
                  <a:srgbClr val="3A3A3A"/>
                </a:solidFill>
                <a:latin typeface="Calibri" panose="020F0502020204030204" pitchFamily="34" charset="0"/>
                <a:cs typeface="Calibri" panose="020F0502020204030204" pitchFamily="34" charset="0"/>
              </a:rPr>
              <a:t>Gra </a:t>
            </a:r>
            <a:r>
              <a:rPr lang="pl-PL" sz="1200" dirty="0" err="1">
                <a:solidFill>
                  <a:srgbClr val="3A3A3A"/>
                </a:solidFill>
                <a:latin typeface="Calibri" panose="020F0502020204030204" pitchFamily="34" charset="0"/>
                <a:cs typeface="Calibri" panose="020F0502020204030204" pitchFamily="34" charset="0"/>
              </a:rPr>
              <a:t>dooble</a:t>
            </a:r>
            <a:r>
              <a:rPr lang="pl-PL" sz="1200" dirty="0">
                <a:solidFill>
                  <a:srgbClr val="3A3A3A"/>
                </a:solidFill>
                <a:latin typeface="Calibri" panose="020F0502020204030204" pitchFamily="34" charset="0"/>
                <a:cs typeface="Calibri" panose="020F0502020204030204" pitchFamily="34" charset="0"/>
              </a:rPr>
              <a:t> liczy łącznie 20 elementów – zasadą jest o</a:t>
            </a:r>
            <a:r>
              <a:rPr lang="pl-PL" sz="1200" b="0" i="0" dirty="0">
                <a:solidFill>
                  <a:srgbClr val="3A3A3A"/>
                </a:solidFill>
                <a:effectLst/>
                <a:latin typeface="Calibri" panose="020F0502020204030204" pitchFamily="34" charset="0"/>
                <a:cs typeface="Calibri" panose="020F0502020204030204" pitchFamily="34" charset="0"/>
              </a:rPr>
              <a:t>dpowiedni dobór odpadu do </a:t>
            </a:r>
            <a:r>
              <a:rPr lang="pl-PL" sz="1200" dirty="0">
                <a:solidFill>
                  <a:srgbClr val="3A3A3A"/>
                </a:solidFill>
                <a:latin typeface="Calibri" panose="020F0502020204030204" pitchFamily="34" charset="0"/>
                <a:cs typeface="Calibri" panose="020F0502020204030204" pitchFamily="34" charset="0"/>
              </a:rPr>
              <a:t>pojemnika. </a:t>
            </a:r>
            <a:r>
              <a:rPr lang="pl-PL" sz="1200" b="0" i="0" dirty="0">
                <a:solidFill>
                  <a:srgbClr val="3A3A3A"/>
                </a:solidFill>
                <a:effectLst/>
                <a:latin typeface="Calibri" panose="020F0502020204030204" pitchFamily="34" charset="0"/>
                <a:cs typeface="Calibri" panose="020F0502020204030204" pitchFamily="34" charset="0"/>
              </a:rPr>
              <a:t> Poprzez zabawę uczymy się segregacji. </a:t>
            </a:r>
            <a:endParaRPr lang="pl-PL" sz="1200" dirty="0">
              <a:solidFill>
                <a:srgbClr val="3A3A3A"/>
              </a:solidFill>
              <a:latin typeface="Calibri" panose="020F0502020204030204" pitchFamily="34" charset="0"/>
              <a:cs typeface="Calibri" panose="020F0502020204030204" pitchFamily="34" charset="0"/>
            </a:endParaRPr>
          </a:p>
          <a:p>
            <a:pPr marL="64008" indent="0" algn="l">
              <a:buNone/>
            </a:pPr>
            <a:r>
              <a:rPr lang="pl-PL" sz="1200" dirty="0">
                <a:solidFill>
                  <a:srgbClr val="3A3A3A"/>
                </a:solidFill>
                <a:latin typeface="Calibri" panose="020F0502020204030204" pitchFamily="34" charset="0"/>
                <a:cs typeface="Calibri" panose="020F0502020204030204" pitchFamily="34" charset="0"/>
              </a:rPr>
              <a:t>Wartość zakupu wynosiła : 3 936,00 zł </a:t>
            </a:r>
            <a:endParaRPr lang="pl-PL" sz="1200" b="0" i="0" dirty="0">
              <a:solidFill>
                <a:srgbClr val="3A3A3A"/>
              </a:solidFill>
              <a:effectLst/>
              <a:latin typeface="Calibri" panose="020F0502020204030204" pitchFamily="34" charset="0"/>
              <a:cs typeface="Calibri" panose="020F0502020204030204" pitchFamily="34" charset="0"/>
            </a:endParaRPr>
          </a:p>
          <a:p>
            <a:pPr>
              <a:buClr>
                <a:srgbClr val="0070C0"/>
              </a:buClr>
            </a:pPr>
            <a:endParaRPr lang="pl-PL" sz="1200" b="1" dirty="0">
              <a:latin typeface="Calibri" panose="020F0502020204030204" pitchFamily="34" charset="0"/>
              <a:cs typeface="Calibri" panose="020F0502020204030204" pitchFamily="34" charset="0"/>
            </a:endParaRPr>
          </a:p>
          <a:p>
            <a:endParaRPr lang="pl-PL" dirty="0"/>
          </a:p>
          <a:p>
            <a:endParaRPr lang="pl-PL" dirty="0"/>
          </a:p>
        </p:txBody>
      </p:sp>
      <p:sp>
        <p:nvSpPr>
          <p:cNvPr id="3" name="Tytuł 2"/>
          <p:cNvSpPr>
            <a:spLocks noGrp="1"/>
          </p:cNvSpPr>
          <p:nvPr>
            <p:ph type="title"/>
          </p:nvPr>
        </p:nvSpPr>
        <p:spPr/>
        <p:txBody>
          <a:bodyPr>
            <a:normAutofit/>
          </a:bodyPr>
          <a:lstStyle/>
          <a:p>
            <a:pPr algn="r"/>
            <a:r>
              <a:rPr lang="pl-PL" sz="1600" b="1" u="sng" dirty="0">
                <a:solidFill>
                  <a:srgbClr val="809EC2">
                    <a:lumMod val="50000"/>
                  </a:srgbClr>
                </a:solidFill>
              </a:rPr>
              <a:t>Elementy Edukacji Ekologicznej  </a:t>
            </a:r>
            <a:br>
              <a:rPr lang="pl-PL" sz="1600" b="1" u="sng" dirty="0">
                <a:solidFill>
                  <a:srgbClr val="809EC2">
                    <a:lumMod val="50000"/>
                  </a:srgbClr>
                </a:solidFill>
              </a:rPr>
            </a:br>
            <a:endParaRPr lang="pl-PL" sz="1600" b="1" u="sng" dirty="0">
              <a:solidFill>
                <a:srgbClr val="809EC2">
                  <a:lumMod val="50000"/>
                </a:srgbClr>
              </a:solidFill>
            </a:endParaRPr>
          </a:p>
        </p:txBody>
      </p:sp>
      <p:pic>
        <p:nvPicPr>
          <p:cNvPr id="8" name="Obraz 7">
            <a:extLst>
              <a:ext uri="{FF2B5EF4-FFF2-40B4-BE49-F238E27FC236}">
                <a16:creationId xmlns:a16="http://schemas.microsoft.com/office/drawing/2014/main" id="{F702E100-9864-0FBD-A3CB-CA90D97C6E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4400" y="3470672"/>
            <a:ext cx="3528392" cy="2220912"/>
          </a:xfrm>
          <a:prstGeom prst="rect">
            <a:avLst/>
          </a:prstGeom>
        </p:spPr>
      </p:pic>
      <p:pic>
        <p:nvPicPr>
          <p:cNvPr id="11" name="Obraz 10">
            <a:extLst>
              <a:ext uri="{FF2B5EF4-FFF2-40B4-BE49-F238E27FC236}">
                <a16:creationId xmlns:a16="http://schemas.microsoft.com/office/drawing/2014/main" id="{E756D1AE-6672-1E95-B547-C75687C447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2708920"/>
            <a:ext cx="3528392" cy="2051611"/>
          </a:xfrm>
          <a:prstGeom prst="rect">
            <a:avLst/>
          </a:prstGeom>
        </p:spPr>
      </p:pic>
      <p:sp>
        <p:nvSpPr>
          <p:cNvPr id="7" name="pole tekstowe 6">
            <a:extLst>
              <a:ext uri="{FF2B5EF4-FFF2-40B4-BE49-F238E27FC236}">
                <a16:creationId xmlns:a16="http://schemas.microsoft.com/office/drawing/2014/main" id="{B3A8F510-C4F6-23DE-A6F9-3B54F2D14209}"/>
              </a:ext>
            </a:extLst>
          </p:cNvPr>
          <p:cNvSpPr txBox="1"/>
          <p:nvPr/>
        </p:nvSpPr>
        <p:spPr>
          <a:xfrm>
            <a:off x="2478596" y="472661"/>
            <a:ext cx="4572000" cy="369332"/>
          </a:xfrm>
          <a:prstGeom prst="rect">
            <a:avLst/>
          </a:prstGeom>
          <a:noFill/>
        </p:spPr>
        <p:txBody>
          <a:bodyPr wrap="square">
            <a:spAutoFit/>
          </a:bodyPr>
          <a:lstStyle/>
          <a:p>
            <a:pPr algn="ctr"/>
            <a:r>
              <a:rPr lang="pl-PL" sz="1800" b="1" u="sng" dirty="0"/>
              <a:t>Elementy Edukacji Ekologicznej </a:t>
            </a:r>
            <a:endParaRPr lang="pl-PL" dirty="0"/>
          </a:p>
        </p:txBody>
      </p:sp>
      <p:pic>
        <p:nvPicPr>
          <p:cNvPr id="10" name="Picture 2">
            <a:extLst>
              <a:ext uri="{FF2B5EF4-FFF2-40B4-BE49-F238E27FC236}">
                <a16:creationId xmlns:a16="http://schemas.microsoft.com/office/drawing/2014/main" id="{152703C8-9FE6-1CA1-BE9A-D54AA3A5F81C}"/>
              </a:ext>
            </a:extLst>
          </p:cNvPr>
          <p:cNvPicPr>
            <a:picLocks noChangeAspect="1"/>
          </p:cNvPicPr>
          <p:nvPr/>
        </p:nvPicPr>
        <p:blipFill>
          <a:blip r:embed="rId4"/>
          <a:srcRect/>
          <a:stretch>
            <a:fillRect/>
          </a:stretch>
        </p:blipFill>
        <p:spPr>
          <a:xfrm>
            <a:off x="7654622" y="5762889"/>
            <a:ext cx="1302356" cy="922505"/>
          </a:xfrm>
          <a:prstGeom prst="rect">
            <a:avLst/>
          </a:prstGeom>
          <a:noFill/>
          <a:ln>
            <a:noFill/>
          </a:ln>
        </p:spPr>
      </p:pic>
      <p:sp>
        <p:nvSpPr>
          <p:cNvPr id="5" name="Symbol zastępczy numeru slajdu 4">
            <a:extLst>
              <a:ext uri="{FF2B5EF4-FFF2-40B4-BE49-F238E27FC236}">
                <a16:creationId xmlns:a16="http://schemas.microsoft.com/office/drawing/2014/main" id="{90E8339A-9D1F-F272-444A-7FFC33B2C1BC}"/>
              </a:ext>
            </a:extLst>
          </p:cNvPr>
          <p:cNvSpPr>
            <a:spLocks noGrp="1"/>
          </p:cNvSpPr>
          <p:nvPr>
            <p:ph type="sldNum" sz="quarter" idx="11"/>
          </p:nvPr>
        </p:nvSpPr>
        <p:spPr/>
        <p:txBody>
          <a:bodyPr/>
          <a:lstStyle/>
          <a:p>
            <a:fld id="{746FD205-8D79-439C-A802-2377436AEC8A}" type="slidenum">
              <a:rPr lang="en-US" smtClean="0"/>
              <a:pPr/>
              <a:t>31</a:t>
            </a:fld>
            <a:endParaRPr lang="en-US"/>
          </a:p>
        </p:txBody>
      </p:sp>
    </p:spTree>
    <p:extLst>
      <p:ext uri="{BB962C8B-B14F-4D97-AF65-F5344CB8AC3E}">
        <p14:creationId xmlns:p14="http://schemas.microsoft.com/office/powerpoint/2010/main" val="2614398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32</a:t>
            </a:fld>
            <a:endParaRPr lang="pl-PL"/>
          </a:p>
        </p:txBody>
      </p:sp>
      <p:sp>
        <p:nvSpPr>
          <p:cNvPr id="2" name="Tytuł 1"/>
          <p:cNvSpPr>
            <a:spLocks noGrp="1"/>
          </p:cNvSpPr>
          <p:nvPr>
            <p:ph type="title"/>
          </p:nvPr>
        </p:nvSpPr>
        <p:spPr>
          <a:xfrm>
            <a:off x="827584" y="188640"/>
            <a:ext cx="7520940" cy="548640"/>
          </a:xfrm>
        </p:spPr>
        <p:txBody>
          <a:bodyPr/>
          <a:lstStyle/>
          <a:p>
            <a:pPr marL="0" indent="0" algn="ctr">
              <a:buNone/>
            </a:pPr>
            <a:r>
              <a:rPr lang="pl-PL" sz="2400" dirty="0">
                <a:latin typeface="Times New Roman" panose="02020603050405020304" pitchFamily="18" charset="0"/>
                <a:ea typeface="Calibri"/>
                <a:cs typeface="Times New Roman" panose="02020603050405020304" pitchFamily="18" charset="0"/>
              </a:rPr>
              <a:t> </a:t>
            </a:r>
            <a:r>
              <a:rPr lang="pl-PL" sz="1800" b="1" dirty="0">
                <a:latin typeface="Times New Roman" panose="02020603050405020304" pitchFamily="18" charset="0"/>
                <a:ea typeface="Calibri"/>
                <a:cs typeface="Times New Roman" panose="02020603050405020304" pitchFamily="18" charset="0"/>
              </a:rPr>
              <a:t>Odbiór odpadów komunalnych z terenu gminy Pniewy:</a:t>
            </a:r>
            <a:endParaRPr lang="pl-PL" sz="1800" dirty="0"/>
          </a:p>
        </p:txBody>
      </p:sp>
      <p:sp>
        <p:nvSpPr>
          <p:cNvPr id="3" name="Symbol zastępczy zawartości 2"/>
          <p:cNvSpPr>
            <a:spLocks noGrp="1"/>
          </p:cNvSpPr>
          <p:nvPr>
            <p:ph sz="quarter" idx="13"/>
          </p:nvPr>
        </p:nvSpPr>
        <p:spPr>
          <a:xfrm>
            <a:off x="746001" y="780530"/>
            <a:ext cx="7520940" cy="5760640"/>
          </a:xfrm>
        </p:spPr>
        <p:txBody>
          <a:bodyPr>
            <a:normAutofit/>
          </a:bodyPr>
          <a:lstStyle/>
          <a:p>
            <a:pPr marL="285750" lvl="0" indent="-285750" algn="just">
              <a:buFont typeface="Arial" panose="020B0604020202020204" pitchFamily="34" charset="0"/>
              <a:buChar char="•"/>
            </a:pPr>
            <a:r>
              <a:rPr lang="pl-PL" sz="1800" dirty="0">
                <a:latin typeface="Calibri" panose="020F0502020204030204" pitchFamily="34" charset="0"/>
                <a:cs typeface="Calibri" panose="020F0502020204030204" pitchFamily="34" charset="0"/>
              </a:rPr>
              <a:t>Podpisana umowa z firmą TRANS – KOM na okres 3 lat czyli do dnia 31.12.2022 gwarantowała stabilność ceny i dobrą jakość wykonanych usług. </a:t>
            </a:r>
          </a:p>
          <a:p>
            <a:pPr marL="285750" lvl="0" indent="-285750" algn="just">
              <a:buFont typeface="Arial" panose="020B0604020202020204" pitchFamily="34" charset="0"/>
              <a:buChar char="•"/>
            </a:pPr>
            <a:r>
              <a:rPr lang="pl-PL" sz="1800" dirty="0">
                <a:latin typeface="Calibri" panose="020F0502020204030204" pitchFamily="34" charset="0"/>
                <a:cs typeface="Calibri" panose="020F0502020204030204" pitchFamily="34" charset="0"/>
              </a:rPr>
              <a:t>Funkcjonujący system czyli odbiór u źródła (od mieszkańców) a następnie ich zagospodarowanie realizowany przez jeden podmiot funkcjonował bardzo sprawnie. </a:t>
            </a:r>
          </a:p>
          <a:p>
            <a:pPr marL="285750" lvl="0" indent="-285750" algn="just">
              <a:buFont typeface="Arial" panose="020B0604020202020204" pitchFamily="34" charset="0"/>
              <a:buChar char="•"/>
            </a:pPr>
            <a:r>
              <a:rPr lang="pl-PL" sz="1800" dirty="0">
                <a:latin typeface="Calibri" panose="020F0502020204030204" pitchFamily="34" charset="0"/>
                <a:cs typeface="Calibri" panose="020F0502020204030204" pitchFamily="34" charset="0"/>
              </a:rPr>
              <a:t>Rok 2022 w początkowej fazie nadal był rokiem kiedy utrzymywał się stan epidemii koronawirusa oraz napływu uchodźców jednak nie zakłóciło to sprawnej realizacji odbioru i zagospodarowania odpadów komunalnych. </a:t>
            </a:r>
          </a:p>
          <a:p>
            <a:pPr marL="285750" lvl="0" indent="-285750" algn="just">
              <a:buFont typeface="Arial" panose="020B0604020202020204" pitchFamily="34" charset="0"/>
              <a:buChar char="•"/>
            </a:pPr>
            <a:r>
              <a:rPr lang="pl-PL" sz="1800" dirty="0">
                <a:latin typeface="Calibri" panose="020F0502020204030204" pitchFamily="34" charset="0"/>
                <a:cs typeface="Calibri" panose="020F0502020204030204" pitchFamily="34" charset="0"/>
              </a:rPr>
              <a:t>Gmina Pniewy nie ma możliwości przetwarzania niesegregowanych (zmieszanych) odpadów komunalnych, BIO odpadów stanowiących odpady komunalne oraz przeznaczone do składowania pozostałości z sortowania odpadów komunalnych i pozostałości z procesu mechaniczno-biologicznego przetwarzania niesegregowanych zmieszanych odpadów komunalnych. </a:t>
            </a:r>
          </a:p>
          <a:p>
            <a:pPr marL="285750" lvl="0" indent="-285750" algn="just">
              <a:buFont typeface="Arial" panose="020B0604020202020204" pitchFamily="34" charset="0"/>
              <a:buChar char="•"/>
            </a:pPr>
            <a:r>
              <a:rPr lang="pl-PL" sz="1800" dirty="0">
                <a:latin typeface="Calibri" panose="020F0502020204030204" pitchFamily="34" charset="0"/>
                <a:cs typeface="Calibri" panose="020F0502020204030204" pitchFamily="34" charset="0"/>
              </a:rPr>
              <a:t>Na chwilę obecną nie ma potrzeb inwestycyjnych związanych                                    z gospodarowaniem odpadami komunalnymi </a:t>
            </a:r>
          </a:p>
          <a:p>
            <a:pPr marL="285750" lvl="0" indent="-285750" algn="just">
              <a:buFont typeface="Arial" panose="020B0604020202020204" pitchFamily="34" charset="0"/>
              <a:buChar char="•"/>
            </a:pPr>
            <a:r>
              <a:rPr lang="pl-PL" sz="1800" dirty="0">
                <a:latin typeface="Calibri" panose="020F0502020204030204" pitchFamily="34" charset="0"/>
                <a:cs typeface="Calibri" panose="020F0502020204030204" pitchFamily="34" charset="0"/>
              </a:rPr>
              <a:t>W roku 2022 r. punkt PSZOK odwiedziło 4325 mieszkańców, natomiast w roku 2021- 4353 mieszkańców – spadek o 28. </a:t>
            </a:r>
          </a:p>
        </p:txBody>
      </p:sp>
      <p:pic>
        <p:nvPicPr>
          <p:cNvPr id="5" name="Picture 2">
            <a:extLst>
              <a:ext uri="{FF2B5EF4-FFF2-40B4-BE49-F238E27FC236}">
                <a16:creationId xmlns:a16="http://schemas.microsoft.com/office/drawing/2014/main" id="{3DBC0E41-EC81-4C71-BE5D-A131BD0CE3E3}"/>
              </a:ext>
            </a:extLst>
          </p:cNvPr>
          <p:cNvPicPr>
            <a:picLocks noChangeAspect="1"/>
          </p:cNvPicPr>
          <p:nvPr/>
        </p:nvPicPr>
        <p:blipFill>
          <a:blip r:embed="rId3"/>
          <a:srcRect/>
          <a:stretch>
            <a:fillRect/>
          </a:stretch>
        </p:blipFill>
        <p:spPr>
          <a:xfrm>
            <a:off x="7596336" y="5962931"/>
            <a:ext cx="1106463" cy="783747"/>
          </a:xfrm>
          <a:prstGeom prst="rect">
            <a:avLst/>
          </a:prstGeom>
          <a:noFill/>
          <a:ln>
            <a:noFill/>
          </a:ln>
        </p:spPr>
      </p:pic>
    </p:spTree>
    <p:extLst>
      <p:ext uri="{BB962C8B-B14F-4D97-AF65-F5344CB8AC3E}">
        <p14:creationId xmlns:p14="http://schemas.microsoft.com/office/powerpoint/2010/main" val="3707370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33</a:t>
            </a:fld>
            <a:endParaRPr lang="pl-PL"/>
          </a:p>
        </p:txBody>
      </p:sp>
      <p:sp>
        <p:nvSpPr>
          <p:cNvPr id="2" name="Tytuł 1"/>
          <p:cNvSpPr>
            <a:spLocks noGrp="1"/>
          </p:cNvSpPr>
          <p:nvPr>
            <p:ph type="title"/>
          </p:nvPr>
        </p:nvSpPr>
        <p:spPr>
          <a:xfrm>
            <a:off x="827584" y="188640"/>
            <a:ext cx="7520940" cy="548640"/>
          </a:xfrm>
        </p:spPr>
        <p:txBody>
          <a:bodyPr/>
          <a:lstStyle/>
          <a:p>
            <a:pPr marL="0" indent="0" algn="ctr">
              <a:buNone/>
            </a:pPr>
            <a:r>
              <a:rPr lang="pl-PL" sz="2400" dirty="0">
                <a:latin typeface="Times New Roman" panose="02020603050405020304" pitchFamily="18" charset="0"/>
                <a:ea typeface="Calibri"/>
                <a:cs typeface="Times New Roman" panose="02020603050405020304" pitchFamily="18" charset="0"/>
              </a:rPr>
              <a:t> </a:t>
            </a:r>
            <a:r>
              <a:rPr lang="pl-PL" sz="1800" b="1" dirty="0">
                <a:latin typeface="Times New Roman" panose="02020603050405020304" pitchFamily="18" charset="0"/>
                <a:ea typeface="Calibri"/>
                <a:cs typeface="Times New Roman" panose="02020603050405020304" pitchFamily="18" charset="0"/>
              </a:rPr>
              <a:t>Odbiór odpadów komunalnych z terenu gminy Pniewy</a:t>
            </a:r>
            <a:endParaRPr lang="pl-PL" sz="1800" dirty="0"/>
          </a:p>
        </p:txBody>
      </p:sp>
      <p:sp>
        <p:nvSpPr>
          <p:cNvPr id="3" name="Symbol zastępczy zawartości 2"/>
          <p:cNvSpPr>
            <a:spLocks noGrp="1"/>
          </p:cNvSpPr>
          <p:nvPr>
            <p:ph sz="quarter" idx="13"/>
          </p:nvPr>
        </p:nvSpPr>
        <p:spPr>
          <a:xfrm>
            <a:off x="827584" y="980728"/>
            <a:ext cx="7520940" cy="5760640"/>
          </a:xfrm>
        </p:spPr>
        <p:txBody>
          <a:bodyPr>
            <a:normAutofit/>
          </a:bodyPr>
          <a:lstStyle/>
          <a:p>
            <a:pPr marL="0" lvl="0" indent="0" algn="ctr">
              <a:buNone/>
            </a:pPr>
            <a:r>
              <a:rPr lang="pl-PL" sz="2200" dirty="0">
                <a:latin typeface="Times New Roman" panose="02020603050405020304" pitchFamily="18" charset="0"/>
                <a:ea typeface="Calibri"/>
                <a:cs typeface="Times New Roman" panose="02020603050405020304" pitchFamily="18" charset="0"/>
              </a:rPr>
              <a:t>      </a:t>
            </a:r>
            <a:endParaRPr lang="pl-PL" sz="2200" dirty="0">
              <a:latin typeface="Times New Roman" panose="02020603050405020304" pitchFamily="18" charset="0"/>
              <a:cs typeface="Times New Roman" panose="02020603050405020304" pitchFamily="18" charset="0"/>
            </a:endParaRPr>
          </a:p>
          <a:p>
            <a:pPr marL="285750" indent="-285750" algn="just">
              <a:buFont typeface="Arial" pitchFamily="34" charset="0"/>
              <a:buChar char="•"/>
            </a:pPr>
            <a:r>
              <a:rPr lang="pl-PL" sz="1800" dirty="0">
                <a:solidFill>
                  <a:srgbClr val="333333"/>
                </a:solidFill>
                <a:latin typeface="Calibri" panose="020F0502020204030204" pitchFamily="34" charset="0"/>
                <a:cs typeface="Calibri" panose="020F0502020204030204" pitchFamily="34" charset="0"/>
              </a:rPr>
              <a:t>Gmina nie przekazała </a:t>
            </a:r>
            <a:r>
              <a:rPr lang="pl-PL" sz="1800" b="0" i="0" dirty="0">
                <a:solidFill>
                  <a:srgbClr val="333333"/>
                </a:solidFill>
                <a:effectLst/>
                <a:latin typeface="Calibri" panose="020F0502020204030204" pitchFamily="34" charset="0"/>
                <a:cs typeface="Calibri" panose="020F0502020204030204" pitchFamily="34" charset="0"/>
              </a:rPr>
              <a:t>odpadów komunalnych wytworzonych na terenie do termicznego przekształcania odpadów komunalnych. </a:t>
            </a:r>
            <a:endParaRPr lang="pl-PL" sz="1800" dirty="0">
              <a:latin typeface="Calibri" panose="020F0502020204030204" pitchFamily="34" charset="0"/>
              <a:cs typeface="Calibri" panose="020F0502020204030204" pitchFamily="34" charset="0"/>
            </a:endParaRPr>
          </a:p>
          <a:p>
            <a:pPr marL="285750" indent="-285750" algn="just">
              <a:buFont typeface="Arial" pitchFamily="34" charset="0"/>
              <a:buChar char="•"/>
            </a:pPr>
            <a:r>
              <a:rPr lang="pl-PL" sz="1800" b="0" i="0">
                <a:solidFill>
                  <a:srgbClr val="333333"/>
                </a:solidFill>
                <a:effectLst/>
                <a:latin typeface="Calibri" panose="020F0502020204030204" pitchFamily="34" charset="0"/>
                <a:cs typeface="Calibri" panose="020F0502020204030204" pitchFamily="34" charset="0"/>
              </a:rPr>
              <a:t>Gmina </a:t>
            </a:r>
            <a:r>
              <a:rPr lang="pl-PL" sz="1800" b="0" i="0" dirty="0">
                <a:solidFill>
                  <a:srgbClr val="333333"/>
                </a:solidFill>
                <a:effectLst/>
                <a:latin typeface="Calibri" panose="020F0502020204030204" pitchFamily="34" charset="0"/>
                <a:cs typeface="Calibri" panose="020F0502020204030204" pitchFamily="34" charset="0"/>
              </a:rPr>
              <a:t>podjęła </a:t>
            </a:r>
            <a:r>
              <a:rPr lang="pl-PL" sz="1800" dirty="0">
                <a:solidFill>
                  <a:srgbClr val="333333"/>
                </a:solidFill>
                <a:latin typeface="Calibri" panose="020F0502020204030204" pitchFamily="34" charset="0"/>
                <a:cs typeface="Calibri" panose="020F0502020204030204" pitchFamily="34" charset="0"/>
              </a:rPr>
              <a:t>358</a:t>
            </a:r>
            <a:r>
              <a:rPr lang="pl-PL" sz="1800" b="0" i="0" dirty="0">
                <a:solidFill>
                  <a:srgbClr val="333333"/>
                </a:solidFill>
                <a:effectLst/>
                <a:latin typeface="Calibri" panose="020F0502020204030204" pitchFamily="34" charset="0"/>
                <a:cs typeface="Calibri" panose="020F0502020204030204" pitchFamily="34" charset="0"/>
              </a:rPr>
              <a:t> czynności kontrolnych wobec właścicieli nieruchomości</a:t>
            </a:r>
            <a:r>
              <a:rPr lang="pl-PL" sz="1800" dirty="0">
                <a:solidFill>
                  <a:srgbClr val="333333"/>
                </a:solidFill>
                <a:latin typeface="Calibri" panose="020F0502020204030204" pitchFamily="34" charset="0"/>
                <a:cs typeface="Calibri" panose="020F0502020204030204" pitchFamily="34" charset="0"/>
              </a:rPr>
              <a:t> gdzie ujawniono nieprawidłowości dotyczące wywozu nieczystości. Nałożono 63 mandaty karne, pouczono 41 osób. </a:t>
            </a:r>
          </a:p>
          <a:p>
            <a:pPr marL="285750" indent="-285750" algn="just">
              <a:buFont typeface="Arial" pitchFamily="34" charset="0"/>
              <a:buChar char="•"/>
            </a:pPr>
            <a:r>
              <a:rPr lang="pl-PL" sz="1800" b="0" i="0" dirty="0">
                <a:solidFill>
                  <a:srgbClr val="333333"/>
                </a:solidFill>
                <a:effectLst/>
                <a:latin typeface="Calibri" panose="020F0502020204030204" pitchFamily="34" charset="0"/>
                <a:cs typeface="Calibri" panose="020F0502020204030204" pitchFamily="34" charset="0"/>
              </a:rPr>
              <a:t>Ponadto podjęto czynności administracyjne wobec </a:t>
            </a:r>
            <a:r>
              <a:rPr lang="pl-PL" sz="1800" dirty="0">
                <a:solidFill>
                  <a:srgbClr val="333333"/>
                </a:solidFill>
                <a:latin typeface="Calibri" panose="020F0502020204030204" pitchFamily="34" charset="0"/>
                <a:cs typeface="Calibri" panose="020F0502020204030204" pitchFamily="34" charset="0"/>
              </a:rPr>
              <a:t>52</a:t>
            </a:r>
            <a:r>
              <a:rPr lang="pl-PL" sz="1800" b="0" i="0" dirty="0">
                <a:solidFill>
                  <a:srgbClr val="333333"/>
                </a:solidFill>
                <a:effectLst/>
                <a:latin typeface="Calibri" panose="020F0502020204030204" pitchFamily="34" charset="0"/>
                <a:cs typeface="Calibri" panose="020F0502020204030204" pitchFamily="34" charset="0"/>
              </a:rPr>
              <a:t> płatników, mające na celu wyjaśnienie nieprawidłowości w złożonych bądź nie złożonych deklaracji za odpady komunalne. </a:t>
            </a:r>
          </a:p>
          <a:p>
            <a:pPr marL="0" indent="0" algn="just">
              <a:buNone/>
            </a:pPr>
            <a:endParaRPr lang="pl-PL" sz="1800" dirty="0">
              <a:solidFill>
                <a:srgbClr val="333333"/>
              </a:solidFill>
              <a:latin typeface="Calibri" panose="020F0502020204030204" pitchFamily="34" charset="0"/>
              <a:cs typeface="Calibri" panose="020F0502020204030204" pitchFamily="34" charset="0"/>
            </a:endParaRPr>
          </a:p>
          <a:p>
            <a:pPr marL="0" indent="0" algn="just">
              <a:buNone/>
            </a:pPr>
            <a:endParaRPr lang="pl-PL" sz="2200" dirty="0">
              <a:latin typeface="Calibri" panose="020F0502020204030204" pitchFamily="34" charset="0"/>
              <a:cs typeface="Calibri" panose="020F0502020204030204" pitchFamily="34" charset="0"/>
            </a:endParaRPr>
          </a:p>
        </p:txBody>
      </p:sp>
      <p:pic>
        <p:nvPicPr>
          <p:cNvPr id="5" name="Picture 2">
            <a:extLst>
              <a:ext uri="{FF2B5EF4-FFF2-40B4-BE49-F238E27FC236}">
                <a16:creationId xmlns:a16="http://schemas.microsoft.com/office/drawing/2014/main" id="{5B843EEF-649D-4A95-9E79-ECF900B5A162}"/>
              </a:ext>
            </a:extLst>
          </p:cNvPr>
          <p:cNvPicPr>
            <a:picLocks noChangeAspect="1"/>
          </p:cNvPicPr>
          <p:nvPr/>
        </p:nvPicPr>
        <p:blipFill>
          <a:blip r:embed="rId3"/>
          <a:srcRect/>
          <a:stretch>
            <a:fillRect/>
          </a:stretch>
        </p:blipFill>
        <p:spPr>
          <a:xfrm>
            <a:off x="7587679" y="5949280"/>
            <a:ext cx="1152128" cy="816093"/>
          </a:xfrm>
          <a:prstGeom prst="rect">
            <a:avLst/>
          </a:prstGeom>
          <a:noFill/>
          <a:ln>
            <a:noFill/>
          </a:ln>
        </p:spPr>
      </p:pic>
    </p:spTree>
    <p:extLst>
      <p:ext uri="{BB962C8B-B14F-4D97-AF65-F5344CB8AC3E}">
        <p14:creationId xmlns:p14="http://schemas.microsoft.com/office/powerpoint/2010/main" val="2322152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34</a:t>
            </a:fld>
            <a:endParaRPr lang="pl-PL"/>
          </a:p>
        </p:txBody>
      </p:sp>
      <p:sp>
        <p:nvSpPr>
          <p:cNvPr id="2" name="Tytuł 1"/>
          <p:cNvSpPr>
            <a:spLocks noGrp="1"/>
          </p:cNvSpPr>
          <p:nvPr>
            <p:ph type="title"/>
          </p:nvPr>
        </p:nvSpPr>
        <p:spPr>
          <a:xfrm>
            <a:off x="827584" y="188640"/>
            <a:ext cx="7520940" cy="548640"/>
          </a:xfrm>
        </p:spPr>
        <p:txBody>
          <a:bodyPr/>
          <a:lstStyle/>
          <a:p>
            <a:pPr marL="0" indent="0" algn="ctr">
              <a:buNone/>
            </a:pPr>
            <a:r>
              <a:rPr lang="pl-PL" sz="2400" dirty="0">
                <a:latin typeface="Times New Roman" panose="02020603050405020304" pitchFamily="18" charset="0"/>
                <a:ea typeface="Calibri"/>
                <a:cs typeface="Times New Roman" panose="02020603050405020304" pitchFamily="18" charset="0"/>
              </a:rPr>
              <a:t> </a:t>
            </a:r>
            <a:r>
              <a:rPr lang="pl-PL" sz="1800" b="1" dirty="0">
                <a:latin typeface="Times New Roman" panose="02020603050405020304" pitchFamily="18" charset="0"/>
                <a:ea typeface="Calibri"/>
                <a:cs typeface="Times New Roman" panose="02020603050405020304" pitchFamily="18" charset="0"/>
              </a:rPr>
              <a:t>Odbiór odpadów komunalnych z terenu gminy Pniewy</a:t>
            </a:r>
            <a:endParaRPr lang="pl-PL" sz="1800" dirty="0"/>
          </a:p>
        </p:txBody>
      </p:sp>
      <p:sp>
        <p:nvSpPr>
          <p:cNvPr id="3" name="Symbol zastępczy zawartości 2"/>
          <p:cNvSpPr>
            <a:spLocks noGrp="1"/>
          </p:cNvSpPr>
          <p:nvPr>
            <p:ph sz="quarter" idx="13"/>
          </p:nvPr>
        </p:nvSpPr>
        <p:spPr>
          <a:xfrm>
            <a:off x="827584" y="980728"/>
            <a:ext cx="7520940" cy="5760640"/>
          </a:xfrm>
        </p:spPr>
        <p:txBody>
          <a:bodyPr>
            <a:normAutofit/>
          </a:bodyPr>
          <a:lstStyle/>
          <a:p>
            <a:pPr marL="0" indent="0">
              <a:buNone/>
            </a:pPr>
            <a:endParaRPr lang="pl-PL" sz="1800" dirty="0">
              <a:solidFill>
                <a:srgbClr val="333333"/>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pl-PL" sz="1800" b="0" i="0" dirty="0">
                <a:solidFill>
                  <a:srgbClr val="333333"/>
                </a:solidFill>
                <a:effectLst/>
                <a:latin typeface="Calibri" panose="020F0502020204030204" pitchFamily="34" charset="0"/>
                <a:cs typeface="Calibri" panose="020F0502020204030204" pitchFamily="34" charset="0"/>
              </a:rPr>
              <a:t>Ilość niesegregowanych (zmieszanych) odpadów komunalnych i bioodpadów stanowiących odpady komunalne, odbieranych z terenu gminy oraz przeznaczonych do składowania pozostałości z sortowania odpadów komunalnych i pozostałości z procesu mechaniczno-biologicznego przetwarzania niesegregowanych (zmieszanych) odpadów komunalnych wynosi 166,23 MG. </a:t>
            </a:r>
          </a:p>
          <a:p>
            <a:pPr marL="0" lvl="0" indent="0">
              <a:buNone/>
            </a:pPr>
            <a:r>
              <a:rPr lang="pl-PL" sz="1800" dirty="0">
                <a:latin typeface="Calibri" panose="020F0502020204030204" pitchFamily="34" charset="0"/>
                <a:ea typeface="Calibri"/>
                <a:cs typeface="Calibri" panose="020F0502020204030204" pitchFamily="34" charset="0"/>
              </a:rPr>
              <a:t>      </a:t>
            </a:r>
            <a:endParaRPr lang="pl-PL" sz="1800" dirty="0">
              <a:latin typeface="Calibri" panose="020F0502020204030204" pitchFamily="34" charset="0"/>
              <a:cs typeface="Calibri" panose="020F0502020204030204" pitchFamily="34" charset="0"/>
            </a:endParaRPr>
          </a:p>
          <a:p>
            <a:pPr marL="285750" indent="-285750" algn="just">
              <a:buFont typeface="Arial" pitchFamily="34" charset="0"/>
              <a:buChar char="•"/>
            </a:pPr>
            <a:endParaRPr lang="pl-PL" sz="1800" dirty="0">
              <a:latin typeface="Calibri" panose="020F0502020204030204" pitchFamily="34" charset="0"/>
              <a:cs typeface="Calibri" panose="020F0502020204030204" pitchFamily="34" charset="0"/>
            </a:endParaRPr>
          </a:p>
          <a:p>
            <a:pPr marL="0" indent="0" algn="just">
              <a:buNone/>
            </a:pPr>
            <a:endParaRPr lang="pl-PL" sz="1800" dirty="0">
              <a:solidFill>
                <a:srgbClr val="333333"/>
              </a:solidFill>
              <a:latin typeface="Calibri" panose="020F0502020204030204" pitchFamily="34" charset="0"/>
              <a:cs typeface="Calibri" panose="020F0502020204030204" pitchFamily="34" charset="0"/>
            </a:endParaRPr>
          </a:p>
          <a:p>
            <a:pPr marL="0" indent="0" algn="just">
              <a:buNone/>
            </a:pPr>
            <a:endParaRPr lang="pl-PL" sz="2200" dirty="0">
              <a:latin typeface="Calibri" panose="020F0502020204030204" pitchFamily="34" charset="0"/>
              <a:cs typeface="Calibri" panose="020F0502020204030204" pitchFamily="34" charset="0"/>
            </a:endParaRPr>
          </a:p>
        </p:txBody>
      </p:sp>
      <p:pic>
        <p:nvPicPr>
          <p:cNvPr id="5" name="Picture 2">
            <a:extLst>
              <a:ext uri="{FF2B5EF4-FFF2-40B4-BE49-F238E27FC236}">
                <a16:creationId xmlns:a16="http://schemas.microsoft.com/office/drawing/2014/main" id="{5B843EEF-649D-4A95-9E79-ECF900B5A162}"/>
              </a:ext>
            </a:extLst>
          </p:cNvPr>
          <p:cNvPicPr>
            <a:picLocks noChangeAspect="1"/>
          </p:cNvPicPr>
          <p:nvPr/>
        </p:nvPicPr>
        <p:blipFill>
          <a:blip r:embed="rId3"/>
          <a:srcRect/>
          <a:stretch>
            <a:fillRect/>
          </a:stretch>
        </p:blipFill>
        <p:spPr>
          <a:xfrm>
            <a:off x="7587679" y="5949280"/>
            <a:ext cx="1152128" cy="816093"/>
          </a:xfrm>
          <a:prstGeom prst="rect">
            <a:avLst/>
          </a:prstGeom>
          <a:noFill/>
          <a:ln>
            <a:noFill/>
          </a:ln>
        </p:spPr>
      </p:pic>
    </p:spTree>
    <p:extLst>
      <p:ext uri="{BB962C8B-B14F-4D97-AF65-F5344CB8AC3E}">
        <p14:creationId xmlns:p14="http://schemas.microsoft.com/office/powerpoint/2010/main" val="3455829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35</a:t>
            </a:fld>
            <a:endParaRPr lang="pl-PL"/>
          </a:p>
        </p:txBody>
      </p:sp>
      <p:sp>
        <p:nvSpPr>
          <p:cNvPr id="2" name="Tytuł 1"/>
          <p:cNvSpPr>
            <a:spLocks noGrp="1"/>
          </p:cNvSpPr>
          <p:nvPr>
            <p:ph type="title"/>
          </p:nvPr>
        </p:nvSpPr>
        <p:spPr>
          <a:xfrm>
            <a:off x="827584" y="188640"/>
            <a:ext cx="7520940" cy="548640"/>
          </a:xfrm>
        </p:spPr>
        <p:txBody>
          <a:bodyPr/>
          <a:lstStyle/>
          <a:p>
            <a:pPr marL="0" indent="0" algn="ctr">
              <a:buNone/>
            </a:pPr>
            <a:r>
              <a:rPr lang="pl-PL" sz="2400" dirty="0"/>
              <a:t>Wnioski </a:t>
            </a:r>
          </a:p>
        </p:txBody>
      </p:sp>
      <p:sp>
        <p:nvSpPr>
          <p:cNvPr id="3" name="Symbol zastępczy zawartości 2"/>
          <p:cNvSpPr>
            <a:spLocks noGrp="1"/>
          </p:cNvSpPr>
          <p:nvPr>
            <p:ph sz="quarter" idx="13"/>
          </p:nvPr>
        </p:nvSpPr>
        <p:spPr>
          <a:xfrm>
            <a:off x="827584" y="980728"/>
            <a:ext cx="7520940" cy="5760640"/>
          </a:xfrm>
        </p:spPr>
        <p:txBody>
          <a:bodyPr>
            <a:normAutofit/>
          </a:bodyPr>
          <a:lstStyle/>
          <a:p>
            <a:pPr marL="0" lvl="0" indent="0" algn="just">
              <a:spcBef>
                <a:spcPts val="0"/>
              </a:spcBef>
            </a:pPr>
            <a:endParaRPr lang="pl-PL" dirty="0">
              <a:solidFill>
                <a:srgbClr val="000000"/>
              </a:solidFill>
              <a:latin typeface="Times New Roman" panose="02020603050405020304" pitchFamily="18" charset="0"/>
              <a:cs typeface="Times New Roman" panose="02020603050405020304" pitchFamily="18" charset="0"/>
            </a:endParaRPr>
          </a:p>
          <a:p>
            <a:pPr marL="609600" algn="just">
              <a:buFont typeface="Arial" pitchFamily="34" charset="0"/>
              <a:buChar char="•"/>
            </a:pPr>
            <a:r>
              <a:rPr lang="pl-PL" sz="1800" dirty="0">
                <a:latin typeface="Calibri" panose="020F0502020204030204" pitchFamily="34" charset="0"/>
                <a:ea typeface="Calibri"/>
                <a:cs typeface="Calibri" panose="020F0502020204030204" pitchFamily="34" charset="0"/>
              </a:rPr>
              <a:t>System, gospodarki odpadami komunalnymi w gminie Pniewy naszym zdaniem funkcjonuje prawidłowo i efektywnie, zgodnie                                      z obowiązującymi przepisami. </a:t>
            </a:r>
          </a:p>
          <a:p>
            <a:pPr marL="609600" algn="just">
              <a:buFont typeface="Arial" pitchFamily="34" charset="0"/>
              <a:buChar char="•"/>
            </a:pPr>
            <a:r>
              <a:rPr lang="pl-PL" sz="1800" dirty="0">
                <a:latin typeface="Calibri" panose="020F0502020204030204" pitchFamily="34" charset="0"/>
                <a:ea typeface="Calibri"/>
                <a:cs typeface="Calibri" panose="020F0502020204030204" pitchFamily="34" charset="0"/>
              </a:rPr>
              <a:t>W roku 2023 nadal będzie sprawowany bieżący nadzór i kontrola nad jakością wykonywania usług odbioru i wywozu odpadów z terenu Gminy Pniewy przez firmę odbierającą odpady z terenu gminy. </a:t>
            </a:r>
          </a:p>
          <a:p>
            <a:pPr marL="609600" lvl="0" algn="just">
              <a:buFont typeface="Arial" panose="020B0604020202020204" pitchFamily="34" charset="0"/>
              <a:buChar char="•"/>
            </a:pPr>
            <a:r>
              <a:rPr lang="pl-PL" sz="1800" dirty="0">
                <a:latin typeface="Calibri" panose="020F0502020204030204" pitchFamily="34" charset="0"/>
                <a:ea typeface="Calibri"/>
                <a:cs typeface="Calibri" panose="020F0502020204030204" pitchFamily="34" charset="0"/>
              </a:rPr>
              <a:t> Urząd Miejski Pniewy w dalszym ciągu będzie kontynuował edukację ekologiczną dotyczącą prawidłowości segregacji oraz sposobu postępowań z odpadami komunalnymi. </a:t>
            </a:r>
            <a:endParaRPr lang="pl-PL" sz="2100" dirty="0">
              <a:latin typeface="Calibri" panose="020F0502020204030204" pitchFamily="34" charset="0"/>
              <a:ea typeface="Calibri"/>
              <a:cs typeface="Calibri" panose="020F0502020204030204" pitchFamily="34" charset="0"/>
            </a:endParaRPr>
          </a:p>
        </p:txBody>
      </p:sp>
      <p:pic>
        <p:nvPicPr>
          <p:cNvPr id="5" name="Picture 2">
            <a:extLst>
              <a:ext uri="{FF2B5EF4-FFF2-40B4-BE49-F238E27FC236}">
                <a16:creationId xmlns:a16="http://schemas.microsoft.com/office/drawing/2014/main" id="{DEF66DA0-A74E-48F3-B639-F324516B1600}"/>
              </a:ext>
            </a:extLst>
          </p:cNvPr>
          <p:cNvPicPr>
            <a:picLocks noChangeAspect="1"/>
          </p:cNvPicPr>
          <p:nvPr/>
        </p:nvPicPr>
        <p:blipFill>
          <a:blip r:embed="rId3"/>
          <a:srcRect/>
          <a:stretch>
            <a:fillRect/>
          </a:stretch>
        </p:blipFill>
        <p:spPr>
          <a:xfrm>
            <a:off x="7308304" y="5957620"/>
            <a:ext cx="1152128" cy="816093"/>
          </a:xfrm>
          <a:prstGeom prst="rect">
            <a:avLst/>
          </a:prstGeom>
          <a:noFill/>
          <a:ln>
            <a:noFill/>
          </a:ln>
        </p:spPr>
      </p:pic>
    </p:spTree>
    <p:extLst>
      <p:ext uri="{BB962C8B-B14F-4D97-AF65-F5344CB8AC3E}">
        <p14:creationId xmlns:p14="http://schemas.microsoft.com/office/powerpoint/2010/main" val="447132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normAutofit/>
          </a:bodyPr>
          <a:lstStyle/>
          <a:p>
            <a:fld id="{80CBED3D-F8F8-45FD-AD52-26F713017ECD}" type="slidenum">
              <a:rPr lang="pl-PL" smtClean="0"/>
              <a:t>36</a:t>
            </a:fld>
            <a:endParaRPr lang="pl-PL"/>
          </a:p>
        </p:txBody>
      </p:sp>
      <p:sp>
        <p:nvSpPr>
          <p:cNvPr id="2" name="Tytuł 1"/>
          <p:cNvSpPr>
            <a:spLocks noGrp="1"/>
          </p:cNvSpPr>
          <p:nvPr>
            <p:ph type="title"/>
          </p:nvPr>
        </p:nvSpPr>
        <p:spPr>
          <a:xfrm>
            <a:off x="827584" y="188640"/>
            <a:ext cx="7520940" cy="548640"/>
          </a:xfrm>
        </p:spPr>
        <p:txBody>
          <a:bodyPr/>
          <a:lstStyle/>
          <a:p>
            <a:pPr marL="0" indent="0" algn="ctr">
              <a:buNone/>
            </a:pPr>
            <a:r>
              <a:rPr lang="pl-PL" sz="2400" dirty="0"/>
              <a:t>Dodatkowe informacje  </a:t>
            </a:r>
          </a:p>
        </p:txBody>
      </p:sp>
      <p:sp>
        <p:nvSpPr>
          <p:cNvPr id="3" name="Symbol zastępczy zawartości 2"/>
          <p:cNvSpPr>
            <a:spLocks noGrp="1"/>
          </p:cNvSpPr>
          <p:nvPr>
            <p:ph sz="quarter" idx="13"/>
          </p:nvPr>
        </p:nvSpPr>
        <p:spPr>
          <a:xfrm>
            <a:off x="827584" y="980728"/>
            <a:ext cx="7520940" cy="5760640"/>
          </a:xfrm>
        </p:spPr>
        <p:txBody>
          <a:bodyPr>
            <a:normAutofit/>
          </a:bodyPr>
          <a:lstStyle/>
          <a:p>
            <a:pPr marL="0" lvl="0" indent="0" algn="just">
              <a:spcBef>
                <a:spcPts val="0"/>
              </a:spcBef>
            </a:pPr>
            <a:endParaRPr lang="pl-PL" dirty="0">
              <a:solidFill>
                <a:srgbClr val="000000"/>
              </a:solidFill>
              <a:latin typeface="Times New Roman" panose="02020603050405020304" pitchFamily="18" charset="0"/>
              <a:cs typeface="Times New Roman" panose="02020603050405020304" pitchFamily="18" charset="0"/>
            </a:endParaRPr>
          </a:p>
          <a:p>
            <a:pPr marL="609600" algn="just">
              <a:buFont typeface="Arial" pitchFamily="34" charset="0"/>
              <a:buChar char="•"/>
            </a:pPr>
            <a:endParaRPr lang="pl-PL" sz="1800" dirty="0">
              <a:latin typeface="Calibri" panose="020F0502020204030204" pitchFamily="34" charset="0"/>
              <a:ea typeface="Calibri"/>
              <a:cs typeface="Calibri" panose="020F0502020204030204" pitchFamily="34" charset="0"/>
            </a:endParaRPr>
          </a:p>
          <a:p>
            <a:pPr marL="609600" algn="just">
              <a:buFont typeface="Arial" pitchFamily="34" charset="0"/>
              <a:buChar char="•"/>
            </a:pPr>
            <a:r>
              <a:rPr lang="pl-PL" sz="1800" dirty="0">
                <a:latin typeface="Calibri" panose="020F0502020204030204" pitchFamily="34" charset="0"/>
                <a:ea typeface="Calibri"/>
                <a:cs typeface="Calibri" panose="020F0502020204030204" pitchFamily="34" charset="0"/>
              </a:rPr>
              <a:t>Na podstawie wszczętej procedury przetargowej wyłoniono wykonawcę na odbiór, zagospodarowanie oraz prowadzenie punktu PSZOK – „Polana Recyklingu. Umowa została podpisana na okres dwóch lat z firmą                ZUO Clean City Sp. z o. o, Mnichy 100, 64-421 Kamionna. </a:t>
            </a:r>
          </a:p>
          <a:p>
            <a:pPr marL="609600" algn="just">
              <a:buFont typeface="Arial" pitchFamily="34" charset="0"/>
              <a:buChar char="•"/>
            </a:pPr>
            <a:r>
              <a:rPr lang="pl-PL" sz="1800" dirty="0">
                <a:latin typeface="Calibri" panose="020F0502020204030204" pitchFamily="34" charset="0"/>
                <a:ea typeface="Calibri"/>
                <a:cs typeface="Calibri" panose="020F0502020204030204" pitchFamily="34" charset="0"/>
              </a:rPr>
              <a:t>Zawarcie nowej umowy zdeterminowało zmianę prawa lokalnego                       w zakresie wysokości stawki za gospodarowanie odpadami komunalnymi dla nieruchomość zamieszkałych i niezamieszkałych.  </a:t>
            </a:r>
          </a:p>
          <a:p>
            <a:pPr marL="609600" algn="just">
              <a:buFont typeface="Arial" pitchFamily="34" charset="0"/>
              <a:buChar char="•"/>
            </a:pPr>
            <a:r>
              <a:rPr lang="pl-PL" sz="1800" dirty="0">
                <a:latin typeface="Calibri" panose="020F0502020204030204" pitchFamily="34" charset="0"/>
                <a:ea typeface="Calibri"/>
                <a:cs typeface="Calibri" panose="020F0502020204030204" pitchFamily="34" charset="0"/>
              </a:rPr>
              <a:t>Forma płatności i rozliczenie za odbiór i zagospodarowanie odpadów komunalnych zmieni się z formy ryczałtowej na faktycznie odebraną                  i zebraną ilość odpadów komunalnych w danym miesiącu. </a:t>
            </a:r>
          </a:p>
          <a:p>
            <a:pPr marL="426720" indent="0" algn="just">
              <a:buNone/>
            </a:pPr>
            <a:endParaRPr lang="pl-PL" sz="2100" dirty="0">
              <a:latin typeface="Calibri" panose="020F0502020204030204" pitchFamily="34" charset="0"/>
              <a:ea typeface="Calibri"/>
              <a:cs typeface="Calibri" panose="020F0502020204030204" pitchFamily="34" charset="0"/>
            </a:endParaRPr>
          </a:p>
        </p:txBody>
      </p:sp>
      <p:pic>
        <p:nvPicPr>
          <p:cNvPr id="5" name="Picture 2">
            <a:extLst>
              <a:ext uri="{FF2B5EF4-FFF2-40B4-BE49-F238E27FC236}">
                <a16:creationId xmlns:a16="http://schemas.microsoft.com/office/drawing/2014/main" id="{DEF66DA0-A74E-48F3-B639-F324516B1600}"/>
              </a:ext>
            </a:extLst>
          </p:cNvPr>
          <p:cNvPicPr>
            <a:picLocks noChangeAspect="1"/>
          </p:cNvPicPr>
          <p:nvPr/>
        </p:nvPicPr>
        <p:blipFill>
          <a:blip r:embed="rId3"/>
          <a:srcRect/>
          <a:stretch>
            <a:fillRect/>
          </a:stretch>
        </p:blipFill>
        <p:spPr>
          <a:xfrm>
            <a:off x="7164288" y="5721232"/>
            <a:ext cx="1152128" cy="816093"/>
          </a:xfrm>
          <a:prstGeom prst="rect">
            <a:avLst/>
          </a:prstGeom>
          <a:noFill/>
          <a:ln>
            <a:noFill/>
          </a:ln>
        </p:spPr>
      </p:pic>
    </p:spTree>
    <p:extLst>
      <p:ext uri="{BB962C8B-B14F-4D97-AF65-F5344CB8AC3E}">
        <p14:creationId xmlns:p14="http://schemas.microsoft.com/office/powerpoint/2010/main" val="38363320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numeru slajdu 4"/>
          <p:cNvSpPr>
            <a:spLocks noGrp="1"/>
          </p:cNvSpPr>
          <p:nvPr>
            <p:ph type="sldNum" sz="quarter" idx="12"/>
          </p:nvPr>
        </p:nvSpPr>
        <p:spPr/>
        <p:txBody>
          <a:bodyPr>
            <a:normAutofit/>
          </a:bodyPr>
          <a:lstStyle/>
          <a:p>
            <a:fld id="{80CBED3D-F8F8-45FD-AD52-26F713017ECD}" type="slidenum">
              <a:rPr lang="pl-PL" smtClean="0"/>
              <a:t>37</a:t>
            </a:fld>
            <a:endParaRPr lang="pl-PL"/>
          </a:p>
        </p:txBody>
      </p:sp>
      <p:sp>
        <p:nvSpPr>
          <p:cNvPr id="2" name="Tytuł 1"/>
          <p:cNvSpPr>
            <a:spLocks noGrp="1"/>
          </p:cNvSpPr>
          <p:nvPr>
            <p:ph type="title"/>
          </p:nvPr>
        </p:nvSpPr>
        <p:spPr>
          <a:xfrm>
            <a:off x="971600" y="188640"/>
            <a:ext cx="6512511" cy="1143000"/>
          </a:xfrm>
        </p:spPr>
        <p:txBody>
          <a:bodyPr/>
          <a:lstStyle/>
          <a:p>
            <a:pPr marL="0" lvl="0" indent="0" algn="ctr">
              <a:spcBef>
                <a:spcPts val="0"/>
              </a:spcBef>
              <a:buNone/>
            </a:pPr>
            <a:r>
              <a:rPr lang="pl-PL" sz="2400" b="1" cap="none" dirty="0">
                <a:latin typeface="Arial Narrow"/>
                <a:ea typeface="+mn-ea"/>
                <a:cs typeface="+mn-cs"/>
              </a:rPr>
              <a:t>KONTAKT</a:t>
            </a:r>
            <a:endParaRPr lang="pl-PL" sz="2400" b="1" dirty="0"/>
          </a:p>
        </p:txBody>
      </p:sp>
      <p:sp>
        <p:nvSpPr>
          <p:cNvPr id="3" name="Symbol zastępczy zawartości 2"/>
          <p:cNvSpPr>
            <a:spLocks noGrp="1"/>
          </p:cNvSpPr>
          <p:nvPr>
            <p:ph sz="quarter" idx="13"/>
          </p:nvPr>
        </p:nvSpPr>
        <p:spPr/>
        <p:txBody>
          <a:bodyPr/>
          <a:lstStyle/>
          <a:p>
            <a:endParaRPr lang="pl-PL" dirty="0"/>
          </a:p>
          <a:p>
            <a:pPr marL="0" lvl="0" indent="0">
              <a:spcBef>
                <a:spcPts val="0"/>
              </a:spcBef>
            </a:pPr>
            <a:endParaRPr lang="pl-PL" b="0" kern="0" dirty="0">
              <a:solidFill>
                <a:sysClr val="windowText" lastClr="000000"/>
              </a:solidFill>
            </a:endParaRPr>
          </a:p>
          <a:p>
            <a:endParaRPr lang="pl-PL" dirty="0"/>
          </a:p>
        </p:txBody>
      </p:sp>
      <p:graphicFrame>
        <p:nvGraphicFramePr>
          <p:cNvPr id="4" name="Tabela 3"/>
          <p:cNvGraphicFramePr>
            <a:graphicFrameLocks noGrp="1"/>
          </p:cNvGraphicFramePr>
          <p:nvPr>
            <p:extLst>
              <p:ext uri="{D42A27DB-BD31-4B8C-83A1-F6EECF244321}">
                <p14:modId xmlns:p14="http://schemas.microsoft.com/office/powerpoint/2010/main" val="1593545229"/>
              </p:ext>
            </p:extLst>
          </p:nvPr>
        </p:nvGraphicFramePr>
        <p:xfrm>
          <a:off x="1043608" y="1196752"/>
          <a:ext cx="6853555" cy="4519867"/>
        </p:xfrm>
        <a:graphic>
          <a:graphicData uri="http://schemas.openxmlformats.org/drawingml/2006/table">
            <a:tbl>
              <a:tblPr firstRow="1" firstCol="1" bandRow="1"/>
              <a:tblGrid>
                <a:gridCol w="3559681">
                  <a:extLst>
                    <a:ext uri="{9D8B030D-6E8A-4147-A177-3AD203B41FA5}">
                      <a16:colId xmlns:a16="http://schemas.microsoft.com/office/drawing/2014/main" val="20000"/>
                    </a:ext>
                  </a:extLst>
                </a:gridCol>
                <a:gridCol w="3293874">
                  <a:extLst>
                    <a:ext uri="{9D8B030D-6E8A-4147-A177-3AD203B41FA5}">
                      <a16:colId xmlns:a16="http://schemas.microsoft.com/office/drawing/2014/main" val="20001"/>
                    </a:ext>
                  </a:extLst>
                </a:gridCol>
              </a:tblGrid>
              <a:tr h="2434590">
                <a:tc>
                  <a:txBody>
                    <a:bodyPr/>
                    <a:lstStyle/>
                    <a:p>
                      <a:pPr algn="ctr">
                        <a:lnSpc>
                          <a:spcPct val="115000"/>
                        </a:lnSpc>
                        <a:spcAft>
                          <a:spcPts val="0"/>
                        </a:spcAft>
                        <a:tabLst>
                          <a:tab pos="982663" algn="l"/>
                        </a:tabLst>
                      </a:pPr>
                      <a:r>
                        <a:rPr lang="pl-PL" sz="1400" dirty="0">
                          <a:solidFill>
                            <a:schemeClr val="tx2"/>
                          </a:solidFill>
                          <a:effectLst/>
                          <a:latin typeface="Times New Roman"/>
                          <a:ea typeface="Calibri"/>
                          <a:cs typeface="Times New Roman"/>
                        </a:rPr>
                        <a:t>    Urząd Miejski Pniewy</a:t>
                      </a:r>
                      <a:endParaRPr lang="pl-PL" sz="1400" dirty="0">
                        <a:solidFill>
                          <a:schemeClr val="tx2"/>
                        </a:solidFill>
                        <a:effectLst/>
                        <a:latin typeface="Calibri"/>
                        <a:ea typeface="Calibri"/>
                        <a:cs typeface="Times New Roman"/>
                      </a:endParaRPr>
                    </a:p>
                    <a:p>
                      <a:pPr marL="457200" algn="ctr">
                        <a:lnSpc>
                          <a:spcPct val="115000"/>
                        </a:lnSpc>
                        <a:spcAft>
                          <a:spcPts val="0"/>
                        </a:spcAft>
                      </a:pPr>
                      <a:r>
                        <a:rPr lang="pl-PL" sz="1400" dirty="0">
                          <a:solidFill>
                            <a:schemeClr val="tx2"/>
                          </a:solidFill>
                          <a:effectLst/>
                          <a:latin typeface="Times New Roman"/>
                          <a:ea typeface="Calibri"/>
                          <a:cs typeface="Times New Roman"/>
                        </a:rPr>
                        <a:t>ul. Dworcowa 37</a:t>
                      </a:r>
                      <a:endParaRPr lang="pl-PL" sz="1400" dirty="0">
                        <a:solidFill>
                          <a:schemeClr val="tx2"/>
                        </a:solidFill>
                        <a:effectLst/>
                        <a:latin typeface="Calibri"/>
                        <a:ea typeface="Calibri"/>
                        <a:cs typeface="Times New Roman"/>
                      </a:endParaRPr>
                    </a:p>
                    <a:p>
                      <a:pPr algn="ctr">
                        <a:lnSpc>
                          <a:spcPct val="115000"/>
                        </a:lnSpc>
                        <a:spcAft>
                          <a:spcPts val="0"/>
                        </a:spcAft>
                      </a:pPr>
                      <a:r>
                        <a:rPr lang="pl-PL" sz="1400" dirty="0">
                          <a:solidFill>
                            <a:schemeClr val="tx2"/>
                          </a:solidFill>
                          <a:effectLst/>
                          <a:latin typeface="Times New Roman"/>
                          <a:ea typeface="Calibri"/>
                          <a:cs typeface="Times New Roman"/>
                        </a:rPr>
                        <a:t>62 – 045 Pniewy</a:t>
                      </a:r>
                      <a:r>
                        <a:rPr lang="pl-PL" sz="1400" baseline="0" dirty="0">
                          <a:solidFill>
                            <a:schemeClr val="tx2"/>
                          </a:solidFill>
                          <a:effectLst/>
                          <a:latin typeface="Calibri"/>
                          <a:ea typeface="Calibri"/>
                          <a:cs typeface="Times New Roman"/>
                        </a:rPr>
                        <a:t> </a:t>
                      </a:r>
                      <a:r>
                        <a:rPr lang="pl-PL" sz="1400" dirty="0">
                          <a:solidFill>
                            <a:schemeClr val="tx2"/>
                          </a:solidFill>
                          <a:effectLst/>
                          <a:latin typeface="Times New Roman"/>
                          <a:ea typeface="Calibri"/>
                          <a:cs typeface="Times New Roman"/>
                        </a:rPr>
                        <a:t>woj. wielkopolskie</a:t>
                      </a:r>
                      <a:endParaRPr lang="pl-PL" sz="1400" dirty="0">
                        <a:solidFill>
                          <a:schemeClr val="tx2"/>
                        </a:solidFill>
                        <a:effectLst/>
                        <a:latin typeface="Calibri"/>
                        <a:ea typeface="Calibri"/>
                        <a:cs typeface="Times New Roman"/>
                      </a:endParaRPr>
                    </a:p>
                    <a:p>
                      <a:pPr marL="457200" algn="ctr">
                        <a:lnSpc>
                          <a:spcPct val="115000"/>
                        </a:lnSpc>
                        <a:spcAft>
                          <a:spcPts val="0"/>
                        </a:spcAft>
                      </a:pPr>
                      <a:r>
                        <a:rPr lang="pl-PL" sz="1400" dirty="0">
                          <a:solidFill>
                            <a:schemeClr val="tx2"/>
                          </a:solidFill>
                          <a:effectLst/>
                          <a:latin typeface="Times New Roman"/>
                          <a:ea typeface="Calibri"/>
                          <a:cs typeface="Times New Roman"/>
                        </a:rPr>
                        <a:t> </a:t>
                      </a:r>
                      <a:endParaRPr lang="pl-PL" sz="1400" dirty="0">
                        <a:solidFill>
                          <a:schemeClr val="tx2"/>
                        </a:solidFill>
                        <a:effectLst/>
                        <a:latin typeface="Calibri"/>
                        <a:ea typeface="Calibri"/>
                        <a:cs typeface="Times New Roman"/>
                      </a:endParaRPr>
                    </a:p>
                    <a:p>
                      <a:pPr algn="ctr">
                        <a:lnSpc>
                          <a:spcPct val="115000"/>
                        </a:lnSpc>
                        <a:spcAft>
                          <a:spcPts val="0"/>
                        </a:spcAft>
                      </a:pPr>
                      <a:r>
                        <a:rPr lang="pl-PL" sz="1400" b="1" u="sng" dirty="0">
                          <a:solidFill>
                            <a:schemeClr val="tx2"/>
                          </a:solidFill>
                          <a:effectLst/>
                          <a:latin typeface="Times New Roman"/>
                          <a:ea typeface="+mn-ea"/>
                          <a:cs typeface="Times New Roman"/>
                          <a:hlinkClick r:id="rId3"/>
                        </a:rPr>
                        <a:t>www.pniewy.wlkp.pl/</a:t>
                      </a:r>
                      <a:r>
                        <a:rPr lang="pl-PL" sz="1400" u="sng" dirty="0">
                          <a:solidFill>
                            <a:schemeClr val="tx2"/>
                          </a:solidFill>
                          <a:effectLst/>
                          <a:latin typeface="Times New Roman"/>
                          <a:ea typeface="+mn-ea"/>
                          <a:cs typeface="Times New Roman"/>
                        </a:rPr>
                        <a:t> Dla Mieszkańca/</a:t>
                      </a:r>
                      <a:endParaRPr lang="pl-PL" sz="1400" dirty="0">
                        <a:solidFill>
                          <a:schemeClr val="tx2"/>
                        </a:solidFill>
                        <a:effectLst/>
                        <a:latin typeface="Calibri"/>
                        <a:ea typeface="Calibri"/>
                        <a:cs typeface="Times New Roman"/>
                      </a:endParaRPr>
                    </a:p>
                    <a:p>
                      <a:pPr algn="ctr">
                        <a:lnSpc>
                          <a:spcPct val="115000"/>
                        </a:lnSpc>
                        <a:spcAft>
                          <a:spcPts val="0"/>
                        </a:spcAft>
                      </a:pPr>
                      <a:r>
                        <a:rPr lang="pl-PL" sz="1400" u="sng" dirty="0">
                          <a:solidFill>
                            <a:schemeClr val="tx2"/>
                          </a:solidFill>
                          <a:effectLst/>
                          <a:latin typeface="Times New Roman"/>
                          <a:ea typeface="+mn-ea"/>
                          <a:cs typeface="Times New Roman"/>
                        </a:rPr>
                        <a:t> Ochrona Środowiska/ Gospodarka Odpadami</a:t>
                      </a:r>
                      <a:endParaRPr lang="pl-PL" sz="1400" dirty="0">
                        <a:solidFill>
                          <a:schemeClr val="tx2"/>
                        </a:solidFill>
                        <a:effectLst/>
                        <a:latin typeface="Calibri"/>
                        <a:ea typeface="Calibri"/>
                        <a:cs typeface="Times New Roman"/>
                      </a:endParaRPr>
                    </a:p>
                    <a:p>
                      <a:pPr algn="ctr">
                        <a:lnSpc>
                          <a:spcPct val="115000"/>
                        </a:lnSpc>
                        <a:spcAft>
                          <a:spcPts val="0"/>
                        </a:spcAft>
                      </a:pPr>
                      <a:endParaRPr lang="pl-PL" sz="1400" dirty="0">
                        <a:solidFill>
                          <a:schemeClr val="tx2"/>
                        </a:solidFill>
                        <a:effectLst/>
                        <a:latin typeface="Times New Roman"/>
                        <a:ea typeface="+mn-ea"/>
                        <a:cs typeface="Times New Roman"/>
                      </a:endParaRPr>
                    </a:p>
                    <a:p>
                      <a:pPr algn="ctr">
                        <a:lnSpc>
                          <a:spcPct val="115000"/>
                        </a:lnSpc>
                        <a:spcAft>
                          <a:spcPts val="0"/>
                        </a:spcAft>
                      </a:pPr>
                      <a:r>
                        <a:rPr lang="pl-PL" sz="1400" dirty="0">
                          <a:solidFill>
                            <a:schemeClr val="tx2"/>
                          </a:solidFill>
                          <a:effectLst/>
                          <a:latin typeface="Times New Roman"/>
                          <a:ea typeface="+mn-ea"/>
                          <a:cs typeface="Times New Roman"/>
                        </a:rPr>
                        <a:t> </a:t>
                      </a:r>
                      <a:endParaRPr lang="pl-PL" sz="1400" dirty="0">
                        <a:solidFill>
                          <a:schemeClr val="tx2"/>
                        </a:solidFill>
                        <a:effectLst/>
                        <a:latin typeface="Calibri"/>
                        <a:ea typeface="Calibri"/>
                        <a:cs typeface="Times New Roman"/>
                      </a:endParaRPr>
                    </a:p>
                    <a:p>
                      <a:pPr algn="ctr">
                        <a:lnSpc>
                          <a:spcPct val="115000"/>
                        </a:lnSpc>
                        <a:spcAft>
                          <a:spcPts val="0"/>
                        </a:spcAft>
                      </a:pPr>
                      <a:r>
                        <a:rPr lang="pl-PL" sz="1400" dirty="0">
                          <a:solidFill>
                            <a:schemeClr val="tx2"/>
                          </a:solidFill>
                          <a:effectLst/>
                          <a:latin typeface="Times New Roman"/>
                          <a:ea typeface="+mn-ea"/>
                          <a:cs typeface="Times New Roman"/>
                        </a:rPr>
                        <a:t>PUK TRANS-KOM</a:t>
                      </a:r>
                      <a:endParaRPr lang="pl-PL" sz="1400" dirty="0">
                        <a:solidFill>
                          <a:schemeClr val="tx2"/>
                        </a:solidFill>
                        <a:effectLst/>
                        <a:latin typeface="Calibri"/>
                        <a:ea typeface="Calibri"/>
                        <a:cs typeface="Times New Roman"/>
                      </a:endParaRPr>
                    </a:p>
                    <a:p>
                      <a:pPr algn="ctr">
                        <a:lnSpc>
                          <a:spcPct val="115000"/>
                        </a:lnSpc>
                        <a:spcAft>
                          <a:spcPts val="0"/>
                        </a:spcAft>
                      </a:pPr>
                      <a:r>
                        <a:rPr lang="pl-PL" sz="1400" dirty="0">
                          <a:solidFill>
                            <a:schemeClr val="tx2"/>
                          </a:solidFill>
                          <a:effectLst/>
                          <a:latin typeface="Times New Roman"/>
                          <a:ea typeface="Calibri"/>
                          <a:cs typeface="Times New Roman"/>
                        </a:rPr>
                        <a:t>ul.</a:t>
                      </a:r>
                      <a:r>
                        <a:rPr lang="pl-PL" sz="1400" baseline="0" dirty="0">
                          <a:solidFill>
                            <a:schemeClr val="tx2"/>
                          </a:solidFill>
                          <a:effectLst/>
                          <a:latin typeface="Times New Roman"/>
                          <a:ea typeface="Calibri"/>
                          <a:cs typeface="Times New Roman"/>
                        </a:rPr>
                        <a:t> Dąbrowskiego 90</a:t>
                      </a:r>
                      <a:endParaRPr lang="pl-PL" sz="1400" dirty="0">
                        <a:solidFill>
                          <a:schemeClr val="tx2"/>
                        </a:solidFill>
                        <a:effectLst/>
                        <a:latin typeface="Calibri"/>
                        <a:ea typeface="Calibri"/>
                        <a:cs typeface="Times New Roman"/>
                      </a:endParaRPr>
                    </a:p>
                    <a:p>
                      <a:pPr algn="ctr">
                        <a:lnSpc>
                          <a:spcPct val="115000"/>
                        </a:lnSpc>
                        <a:spcAft>
                          <a:spcPts val="0"/>
                        </a:spcAft>
                      </a:pPr>
                      <a:r>
                        <a:rPr lang="pl-PL" sz="1400" dirty="0">
                          <a:solidFill>
                            <a:schemeClr val="tx2"/>
                          </a:solidFill>
                          <a:effectLst/>
                          <a:latin typeface="Times New Roman"/>
                          <a:ea typeface="Calibri"/>
                          <a:cs typeface="Times New Roman"/>
                        </a:rPr>
                        <a:t> 60 – 101 Poznań</a:t>
                      </a:r>
                    </a:p>
                    <a:p>
                      <a:pPr algn="ctr">
                        <a:lnSpc>
                          <a:spcPct val="115000"/>
                        </a:lnSpc>
                        <a:spcAft>
                          <a:spcPts val="0"/>
                        </a:spcAft>
                      </a:pPr>
                      <a:r>
                        <a:rPr lang="pl-PL" sz="1400" dirty="0">
                          <a:solidFill>
                            <a:schemeClr val="tx2"/>
                          </a:solidFill>
                          <a:effectLst/>
                          <a:latin typeface="Times New Roman"/>
                          <a:ea typeface="Calibri"/>
                          <a:cs typeface="Times New Roman"/>
                        </a:rPr>
                        <a:t>Tel. 61 847 30 64</a:t>
                      </a:r>
                    </a:p>
                    <a:p>
                      <a:pPr algn="ctr">
                        <a:lnSpc>
                          <a:spcPct val="115000"/>
                        </a:lnSpc>
                        <a:spcAft>
                          <a:spcPts val="0"/>
                        </a:spcAft>
                      </a:pPr>
                      <a:endParaRPr lang="pl-PL" sz="1400" dirty="0">
                        <a:solidFill>
                          <a:schemeClr val="tx2"/>
                        </a:solidFill>
                        <a:effectLst/>
                        <a:latin typeface="Calibri"/>
                        <a:ea typeface="Calibri"/>
                        <a:cs typeface="Times New Roman"/>
                      </a:endParaRPr>
                    </a:p>
                    <a:p>
                      <a:pPr algn="ctr">
                        <a:lnSpc>
                          <a:spcPct val="115000"/>
                        </a:lnSpc>
                        <a:spcAft>
                          <a:spcPts val="0"/>
                        </a:spcAft>
                      </a:pPr>
                      <a:r>
                        <a:rPr lang="pl-PL" sz="1400" dirty="0">
                          <a:solidFill>
                            <a:schemeClr val="tx2"/>
                          </a:solidFill>
                          <a:effectLst/>
                          <a:latin typeface="Times New Roman"/>
                          <a:ea typeface="Calibri"/>
                          <a:cs typeface="Times New Roman"/>
                        </a:rPr>
                        <a:t> </a:t>
                      </a:r>
                      <a:endParaRPr lang="pl-PL" sz="1400" dirty="0">
                        <a:solidFill>
                          <a:schemeClr val="tx2"/>
                        </a:solidFill>
                        <a:effectLst/>
                        <a:latin typeface="Calibri"/>
                        <a:ea typeface="Calibri"/>
                        <a:cs typeface="Times New Roman"/>
                      </a:endParaRPr>
                    </a:p>
                  </a:txBody>
                  <a:tcPr marL="68580" marR="68580" marT="0" marB="0" anchor="ctr">
                    <a:lnL>
                      <a:noFill/>
                    </a:lnL>
                    <a:lnR>
                      <a:noFill/>
                    </a:lnR>
                    <a:lnT>
                      <a:noFill/>
                    </a:lnT>
                    <a:lnB>
                      <a:noFill/>
                    </a:lnB>
                  </a:tcPr>
                </a:tc>
                <a:tc>
                  <a:txBody>
                    <a:bodyPr/>
                    <a:lstStyle/>
                    <a:p>
                      <a:pPr algn="l">
                        <a:lnSpc>
                          <a:spcPct val="150000"/>
                        </a:lnSpc>
                        <a:spcAft>
                          <a:spcPts val="0"/>
                        </a:spcAft>
                      </a:pPr>
                      <a:endParaRPr lang="pl-PL" sz="1200" b="1" dirty="0">
                        <a:solidFill>
                          <a:schemeClr val="tx2"/>
                        </a:solidFill>
                        <a:effectLst/>
                        <a:latin typeface="Times New Roman"/>
                        <a:ea typeface="+mn-ea"/>
                      </a:endParaRPr>
                    </a:p>
                    <a:p>
                      <a:pPr algn="l">
                        <a:lnSpc>
                          <a:spcPct val="150000"/>
                        </a:lnSpc>
                        <a:spcAft>
                          <a:spcPts val="0"/>
                        </a:spcAft>
                      </a:pPr>
                      <a:endParaRPr lang="pl-PL" sz="1200" b="1" dirty="0">
                        <a:solidFill>
                          <a:schemeClr val="tx2"/>
                        </a:solidFill>
                        <a:effectLst/>
                        <a:latin typeface="Times New Roman"/>
                        <a:ea typeface="+mn-ea"/>
                      </a:endParaRPr>
                    </a:p>
                    <a:p>
                      <a:pPr algn="l">
                        <a:lnSpc>
                          <a:spcPct val="150000"/>
                        </a:lnSpc>
                        <a:spcAft>
                          <a:spcPts val="0"/>
                        </a:spcAft>
                      </a:pPr>
                      <a:endParaRPr lang="pl-PL" sz="1200" b="1" dirty="0">
                        <a:solidFill>
                          <a:schemeClr val="tx2"/>
                        </a:solidFill>
                        <a:effectLst/>
                        <a:latin typeface="Times New Roman"/>
                        <a:ea typeface="+mn-ea"/>
                      </a:endParaRPr>
                    </a:p>
                    <a:p>
                      <a:pPr algn="l">
                        <a:lnSpc>
                          <a:spcPct val="150000"/>
                        </a:lnSpc>
                        <a:spcAft>
                          <a:spcPts val="0"/>
                        </a:spcAft>
                      </a:pPr>
                      <a:r>
                        <a:rPr lang="pl-PL" sz="1400" b="1" dirty="0">
                          <a:solidFill>
                            <a:schemeClr val="tx2"/>
                          </a:solidFill>
                          <a:effectLst/>
                          <a:latin typeface="Times New Roman"/>
                          <a:ea typeface="+mn-ea"/>
                        </a:rPr>
                        <a:t>Damian</a:t>
                      </a:r>
                      <a:r>
                        <a:rPr lang="pl-PL" sz="1400" b="1" baseline="0" dirty="0">
                          <a:solidFill>
                            <a:schemeClr val="tx2"/>
                          </a:solidFill>
                          <a:effectLst/>
                          <a:latin typeface="Times New Roman"/>
                          <a:ea typeface="+mn-ea"/>
                        </a:rPr>
                        <a:t> Dubiel </a:t>
                      </a:r>
                      <a:r>
                        <a:rPr lang="pl-PL" sz="1400" dirty="0">
                          <a:solidFill>
                            <a:schemeClr val="tx2"/>
                          </a:solidFill>
                          <a:effectLst/>
                          <a:latin typeface="Times New Roman"/>
                          <a:ea typeface="+mn-ea"/>
                        </a:rPr>
                        <a:t> – System gospodarowania odpadami</a:t>
                      </a:r>
                      <a:r>
                        <a:rPr lang="pl-PL" sz="1400" dirty="0">
                          <a:solidFill>
                            <a:schemeClr val="tx2"/>
                          </a:solidFill>
                          <a:effectLst/>
                          <a:latin typeface="Times New Roman"/>
                          <a:ea typeface="Times New Roman"/>
                        </a:rPr>
                        <a:t>                    tel.  61 29 38 627</a:t>
                      </a:r>
                    </a:p>
                    <a:p>
                      <a:pPr algn="l">
                        <a:lnSpc>
                          <a:spcPct val="150000"/>
                        </a:lnSpc>
                        <a:spcAft>
                          <a:spcPts val="0"/>
                        </a:spcAft>
                      </a:pPr>
                      <a:endParaRPr lang="pl-PL" sz="1400" dirty="0">
                        <a:solidFill>
                          <a:schemeClr val="tx2"/>
                        </a:solidFill>
                        <a:effectLst/>
                        <a:latin typeface="Calibri"/>
                      </a:endParaRPr>
                    </a:p>
                    <a:p>
                      <a:pPr algn="l">
                        <a:lnSpc>
                          <a:spcPct val="150000"/>
                        </a:lnSpc>
                        <a:spcAft>
                          <a:spcPts val="0"/>
                        </a:spcAft>
                        <a:tabLst>
                          <a:tab pos="989965" algn="l"/>
                        </a:tabLst>
                      </a:pPr>
                      <a:r>
                        <a:rPr lang="pl-PL" sz="1400" b="1" dirty="0">
                          <a:solidFill>
                            <a:schemeClr val="tx2"/>
                          </a:solidFill>
                          <a:effectLst/>
                          <a:latin typeface="Times New Roman"/>
                          <a:ea typeface="+mn-ea"/>
                        </a:rPr>
                        <a:t> Marta Wróbel </a:t>
                      </a:r>
                      <a:r>
                        <a:rPr lang="pl-PL" sz="1400" b="1" baseline="0" dirty="0">
                          <a:solidFill>
                            <a:schemeClr val="tx2"/>
                          </a:solidFill>
                          <a:effectLst/>
                          <a:latin typeface="Times New Roman"/>
                          <a:ea typeface="+mn-ea"/>
                        </a:rPr>
                        <a:t> </a:t>
                      </a:r>
                      <a:r>
                        <a:rPr lang="pl-PL" sz="1400" dirty="0">
                          <a:solidFill>
                            <a:schemeClr val="tx2"/>
                          </a:solidFill>
                          <a:effectLst/>
                          <a:latin typeface="Times New Roman"/>
                          <a:ea typeface="+mn-ea"/>
                        </a:rPr>
                        <a:t> –Windykacja należności</a:t>
                      </a:r>
                      <a:endParaRPr lang="pl-PL" sz="1400" dirty="0">
                        <a:solidFill>
                          <a:schemeClr val="tx2"/>
                        </a:solidFill>
                        <a:effectLst/>
                        <a:latin typeface="Calibri"/>
                      </a:endParaRPr>
                    </a:p>
                    <a:p>
                      <a:pPr marL="804545" algn="ctr">
                        <a:lnSpc>
                          <a:spcPct val="150000"/>
                        </a:lnSpc>
                        <a:spcAft>
                          <a:spcPts val="0"/>
                        </a:spcAft>
                      </a:pPr>
                      <a:r>
                        <a:rPr lang="pl-PL" sz="1400" dirty="0">
                          <a:solidFill>
                            <a:schemeClr val="tx2"/>
                          </a:solidFill>
                          <a:effectLst/>
                          <a:latin typeface="Times New Roman"/>
                          <a:ea typeface="+mn-ea"/>
                        </a:rPr>
                        <a:t>               tel. 61 29 38 619</a:t>
                      </a:r>
                    </a:p>
                    <a:p>
                      <a:pPr marL="804545" algn="ctr">
                        <a:lnSpc>
                          <a:spcPct val="150000"/>
                        </a:lnSpc>
                        <a:spcAft>
                          <a:spcPts val="0"/>
                        </a:spcAft>
                      </a:pPr>
                      <a:endParaRPr lang="pl-PL" sz="1400" dirty="0">
                        <a:solidFill>
                          <a:schemeClr val="tx2"/>
                        </a:solidFill>
                        <a:effectLst/>
                        <a:latin typeface="Calibri"/>
                      </a:endParaRPr>
                    </a:p>
                    <a:p>
                      <a:pPr algn="l">
                        <a:lnSpc>
                          <a:spcPct val="150000"/>
                        </a:lnSpc>
                        <a:spcAft>
                          <a:spcPts val="0"/>
                        </a:spcAft>
                      </a:pPr>
                      <a:r>
                        <a:rPr lang="pl-PL" sz="1400" dirty="0">
                          <a:solidFill>
                            <a:schemeClr val="tx2"/>
                          </a:solidFill>
                          <a:effectLst/>
                          <a:latin typeface="Times New Roman"/>
                          <a:ea typeface="+mn-ea"/>
                        </a:rPr>
                        <a:t> </a:t>
                      </a:r>
                      <a:r>
                        <a:rPr lang="pl-PL" sz="1400" b="1" dirty="0">
                          <a:solidFill>
                            <a:schemeClr val="tx2"/>
                          </a:solidFill>
                          <a:effectLst/>
                          <a:latin typeface="Times New Roman"/>
                          <a:ea typeface="+mn-ea"/>
                        </a:rPr>
                        <a:t>Monika Myśliwiec – </a:t>
                      </a:r>
                      <a:r>
                        <a:rPr lang="pl-PL" sz="1400" dirty="0">
                          <a:solidFill>
                            <a:schemeClr val="tx2"/>
                          </a:solidFill>
                          <a:effectLst/>
                          <a:latin typeface="Times New Roman"/>
                          <a:ea typeface="+mn-ea"/>
                        </a:rPr>
                        <a:t>Wymiar - Deklaracja</a:t>
                      </a:r>
                      <a:endParaRPr lang="pl-PL" sz="1400" dirty="0">
                        <a:solidFill>
                          <a:schemeClr val="tx2"/>
                        </a:solidFill>
                        <a:effectLst/>
                        <a:latin typeface="Calibri"/>
                      </a:endParaRPr>
                    </a:p>
                    <a:p>
                      <a:pPr algn="ctr">
                        <a:lnSpc>
                          <a:spcPct val="115000"/>
                        </a:lnSpc>
                        <a:spcAft>
                          <a:spcPts val="0"/>
                        </a:spcAft>
                      </a:pPr>
                      <a:r>
                        <a:rPr lang="pl-PL" sz="1400" dirty="0">
                          <a:solidFill>
                            <a:schemeClr val="tx2"/>
                          </a:solidFill>
                          <a:effectLst/>
                          <a:latin typeface="Times New Roman"/>
                          <a:ea typeface="+mn-ea"/>
                          <a:cs typeface="Times New Roman"/>
                        </a:rPr>
                        <a:t>                                 tel. 61 29 38 477</a:t>
                      </a:r>
                      <a:endParaRPr lang="pl-PL" sz="1400" dirty="0">
                        <a:solidFill>
                          <a:schemeClr val="tx2"/>
                        </a:solidFill>
                        <a:effectLst/>
                        <a:latin typeface="Calibri"/>
                        <a:ea typeface="Calibri"/>
                        <a:cs typeface="Times New Roman"/>
                      </a:endParaRPr>
                    </a:p>
                    <a:p>
                      <a:pPr algn="ctr">
                        <a:lnSpc>
                          <a:spcPct val="115000"/>
                        </a:lnSpc>
                        <a:spcAft>
                          <a:spcPts val="0"/>
                        </a:spcAft>
                      </a:pPr>
                      <a:r>
                        <a:rPr lang="pl-PL" sz="1400" dirty="0">
                          <a:solidFill>
                            <a:schemeClr val="tx2"/>
                          </a:solidFill>
                          <a:effectLst/>
                          <a:latin typeface="Times New Roman"/>
                          <a:ea typeface="Calibri"/>
                          <a:cs typeface="Times New Roman"/>
                        </a:rPr>
                        <a:t> </a:t>
                      </a:r>
                      <a:endParaRPr lang="pl-PL" sz="1400" dirty="0">
                        <a:solidFill>
                          <a:schemeClr val="tx2"/>
                        </a:solidFill>
                        <a:effectLst/>
                        <a:latin typeface="Calibri"/>
                        <a:ea typeface="Calibri"/>
                        <a:cs typeface="Times New Roman"/>
                      </a:endParaRPr>
                    </a:p>
                    <a:p>
                      <a:pPr algn="ctr">
                        <a:lnSpc>
                          <a:spcPct val="115000"/>
                        </a:lnSpc>
                        <a:spcAft>
                          <a:spcPts val="0"/>
                        </a:spcAft>
                      </a:pPr>
                      <a:r>
                        <a:rPr lang="pl-PL" sz="1400" dirty="0">
                          <a:solidFill>
                            <a:schemeClr val="tx2"/>
                          </a:solidFill>
                          <a:effectLst/>
                          <a:latin typeface="Times New Roman"/>
                          <a:ea typeface="Calibri"/>
                          <a:cs typeface="Times New Roman"/>
                        </a:rPr>
                        <a:t> </a:t>
                      </a:r>
                      <a:endParaRPr lang="pl-PL" sz="1100" dirty="0">
                        <a:solidFill>
                          <a:schemeClr val="tx2"/>
                        </a:solidFill>
                        <a:effectLst/>
                        <a:latin typeface="Calibri"/>
                        <a:ea typeface="Calibri"/>
                        <a:cs typeface="Times New Roman"/>
                      </a:endParaRPr>
                    </a:p>
                    <a:p>
                      <a:pPr algn="ctr">
                        <a:lnSpc>
                          <a:spcPct val="115000"/>
                        </a:lnSpc>
                        <a:spcAft>
                          <a:spcPts val="0"/>
                        </a:spcAft>
                      </a:pPr>
                      <a:r>
                        <a:rPr lang="pl-PL" sz="1400" dirty="0">
                          <a:solidFill>
                            <a:schemeClr val="tx2"/>
                          </a:solidFill>
                          <a:effectLst/>
                          <a:latin typeface="Times New Roman"/>
                          <a:ea typeface="Calibri"/>
                          <a:cs typeface="Times New Roman"/>
                        </a:rPr>
                        <a:t> </a:t>
                      </a:r>
                      <a:endParaRPr lang="pl-PL" sz="1100" dirty="0">
                        <a:solidFill>
                          <a:schemeClr val="tx2"/>
                        </a:solidFill>
                        <a:effectLst/>
                        <a:latin typeface="Calibri"/>
                        <a:ea typeface="Calibri"/>
                        <a:cs typeface="Times New Roman"/>
                      </a:endParaRPr>
                    </a:p>
                    <a:p>
                      <a:pPr algn="ctr">
                        <a:lnSpc>
                          <a:spcPct val="115000"/>
                        </a:lnSpc>
                        <a:spcAft>
                          <a:spcPts val="0"/>
                        </a:spcAft>
                      </a:pPr>
                      <a:r>
                        <a:rPr lang="pl-PL" sz="1400" dirty="0">
                          <a:solidFill>
                            <a:schemeClr val="tx2"/>
                          </a:solidFill>
                          <a:effectLst/>
                          <a:latin typeface="Times New Roman"/>
                          <a:ea typeface="Calibri"/>
                          <a:cs typeface="Times New Roman"/>
                        </a:rPr>
                        <a:t> </a:t>
                      </a:r>
                      <a:endParaRPr lang="pl-PL" sz="1100" dirty="0">
                        <a:solidFill>
                          <a:schemeClr val="tx2"/>
                        </a:solidFill>
                        <a:effectLst/>
                        <a:latin typeface="Calibri"/>
                        <a:ea typeface="Calibri"/>
                        <a:cs typeface="Times New Roman"/>
                      </a:endParaRPr>
                    </a:p>
                    <a:p>
                      <a:pPr algn="ctr">
                        <a:lnSpc>
                          <a:spcPct val="115000"/>
                        </a:lnSpc>
                        <a:spcAft>
                          <a:spcPts val="0"/>
                        </a:spcAft>
                      </a:pPr>
                      <a:r>
                        <a:rPr lang="pl-PL" sz="1400" dirty="0">
                          <a:solidFill>
                            <a:schemeClr val="tx2"/>
                          </a:solidFill>
                          <a:effectLst/>
                          <a:latin typeface="Times New Roman"/>
                          <a:ea typeface="Calibri"/>
                          <a:cs typeface="Times New Roman"/>
                        </a:rPr>
                        <a:t> </a:t>
                      </a:r>
                      <a:endParaRPr lang="pl-PL" sz="1100" dirty="0">
                        <a:solidFill>
                          <a:schemeClr val="tx2"/>
                        </a:solidFill>
                        <a:effectLst/>
                        <a:latin typeface="Calibri"/>
                        <a:ea typeface="Calibri"/>
                        <a:cs typeface="Times New Roman"/>
                      </a:endParaRPr>
                    </a:p>
                  </a:txBody>
                  <a:tcPr marL="68580" marR="68580" marT="0" marB="0" anchor="ctr">
                    <a:lnL>
                      <a:noFill/>
                    </a:lnL>
                    <a:lnR>
                      <a:noFill/>
                    </a:lnR>
                    <a:lnT>
                      <a:noFill/>
                    </a:lnT>
                    <a:lnB>
                      <a:noFill/>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053842029"/>
      </p:ext>
    </p:extLst>
  </p:cSld>
  <p:clrMapOvr>
    <a:masterClrMapping/>
  </p:clrMapOvr>
</p:sld>
</file>

<file path=ppt/theme/theme1.xml><?xml version="1.0" encoding="utf-8"?>
<a:theme xmlns:a="http://schemas.openxmlformats.org/drawingml/2006/main" name="Aerodynamiczny">
  <a:themeElements>
    <a:clrScheme name="Aerodynamiczny">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Aerodynamiczny">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erodynamiczny">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14803</TotalTime>
  <Words>3211</Words>
  <Application>Microsoft Office PowerPoint</Application>
  <PresentationFormat>Pokaz na ekranie (4:3)</PresentationFormat>
  <Paragraphs>781</Paragraphs>
  <Slides>37</Slides>
  <Notes>34</Notes>
  <HiddenSlides>0</HiddenSlides>
  <MMClips>0</MMClips>
  <ScaleCrop>false</ScaleCrop>
  <HeadingPairs>
    <vt:vector size="8" baseType="variant">
      <vt:variant>
        <vt:lpstr>Używane czcionki</vt:lpstr>
      </vt:variant>
      <vt:variant>
        <vt:i4>11</vt:i4>
      </vt:variant>
      <vt:variant>
        <vt:lpstr>Motyw</vt:lpstr>
      </vt:variant>
      <vt:variant>
        <vt:i4>1</vt:i4>
      </vt:variant>
      <vt:variant>
        <vt:lpstr>Osadzone serwery OLE</vt:lpstr>
      </vt:variant>
      <vt:variant>
        <vt:i4>1</vt:i4>
      </vt:variant>
      <vt:variant>
        <vt:lpstr>Tytuły slajdów</vt:lpstr>
      </vt:variant>
      <vt:variant>
        <vt:i4>37</vt:i4>
      </vt:variant>
    </vt:vector>
  </HeadingPairs>
  <TitlesOfParts>
    <vt:vector size="50" baseType="lpstr">
      <vt:lpstr>Arial</vt:lpstr>
      <vt:lpstr>Arial Narrow</vt:lpstr>
      <vt:lpstr>Calibri</vt:lpstr>
      <vt:lpstr>Cambria</vt:lpstr>
      <vt:lpstr>Georgia</vt:lpstr>
      <vt:lpstr>Open Sans</vt:lpstr>
      <vt:lpstr>Symbol</vt:lpstr>
      <vt:lpstr>Times New Roman</vt:lpstr>
      <vt:lpstr>Trebuchet MS</vt:lpstr>
      <vt:lpstr>Verdana</vt:lpstr>
      <vt:lpstr>Wingdings</vt:lpstr>
      <vt:lpstr>Aerodynamiczny</vt:lpstr>
      <vt:lpstr>Acrobat Document</vt:lpstr>
      <vt:lpstr>ANALIZA STANU GOSPODARKI   odpadami komunalnymi w gminie Pniewy w roku 2022 r.</vt:lpstr>
      <vt:lpstr>PODSTAWA PRAWNA </vt:lpstr>
      <vt:lpstr> Stan prawny obowiązujący w Gminie Pniewy w zakresie gospodarki odpadami na dzień 31.12.2022 r.  </vt:lpstr>
      <vt:lpstr>Stawki OPŁATY ZA GOSPODAROWANIE  ODPADAMI KOMUNALNYMI w roku  2022 r.( nie ma zmian w stosunku do roku 2021) </vt:lpstr>
      <vt:lpstr>STAWKI OPŁATY ZA GOSPODAROWANIE  ODPADAMI KOMUNALNYMI w roku 2022 r.</vt:lpstr>
      <vt:lpstr>STAWKA OPŁATY ZA GOSPODAROWANIE  ODPADAMI KOMUNALNYMI W ROKU 2022 r., c.d. </vt:lpstr>
      <vt:lpstr>Deklaracje, Gospodarstwa domowe, punkty odbioru</vt:lpstr>
      <vt:lpstr>Deklaracje, Gospodarstwa domowe, punkty odbioru</vt:lpstr>
      <vt:lpstr> Deklaracje, Gospodarstwa domowe, punkty odbioru </vt:lpstr>
      <vt:lpstr>Nieruchomości Niezamieszkałe  ( objęte systemem gospodarowania odpadami ) </vt:lpstr>
      <vt:lpstr>DZIAŁALNOŚĆ FIRMY ODBIERAJĄCEJ ODPADY </vt:lpstr>
      <vt:lpstr>PUNKT Selektywnego ZBIERANIA ODPADÓW KOMUNALNYCH </vt:lpstr>
      <vt:lpstr>Gospodarowanie odpadami w liczbach</vt:lpstr>
      <vt:lpstr>Prezentacja programu PowerPoint</vt:lpstr>
      <vt:lpstr>Prezentacja programu PowerPoint</vt:lpstr>
      <vt:lpstr> Łączna masa odpadów zbieranych  w punkcie PSZOK w Latach 2018-2022 r. </vt:lpstr>
      <vt:lpstr>Ilość odpadów selektywnie odbieranych od właścicieli nieruchomości w 2022r. [MG/Tony]- cztery podstawowe frakcje odpadów</vt:lpstr>
      <vt:lpstr>Łączna masa odpadów zmieszanych i selektywnych odebranych i zebranych z terenu  Gminy Pniewy </vt:lpstr>
      <vt:lpstr>Masa odpadów przypadająca  na jednego mieszkańca w Gminie  w poszczególnych latach funkcjonowania systemu</vt:lpstr>
      <vt:lpstr>Poziomy osiągnięte przez gminę Pniewy  w latach sprawozdawczych od 2018 r. do 2022 r.</vt:lpstr>
      <vt:lpstr>Poziomy osiągnięte przez gminę Pniewy  w latach sprawozdawczych od 2018 r. do 2022 r.</vt:lpstr>
      <vt:lpstr>Poziomy osiągnięte przez gminę Pniewy  w latach sprawozdawczych od 2018 r. do 2022 r. Zmiany w przepisach </vt:lpstr>
      <vt:lpstr>Poziomy osiągnięte przez gminę Pniewy w latach sprawozdawczych od 2018 r. do 2022 r.  </vt:lpstr>
      <vt:lpstr> Odpady budowlane odbierane i zbierane z gminie Pniewy w latach  2018-2022 r.    </vt:lpstr>
      <vt:lpstr>Finansowanie  systemu gospodarki odpadami w gminie Pniewy w roku 2022 r.</vt:lpstr>
      <vt:lpstr>Finansowanie  systemu gospodarki odpadami w gminie Pniewy w roku 2022 r.</vt:lpstr>
      <vt:lpstr> Dochody i Wydatki W LATACH 2018-2022 </vt:lpstr>
      <vt:lpstr>Elementy Edukacji Ekologicznej </vt:lpstr>
      <vt:lpstr>Elementy Edukacji Ekologicznej   </vt:lpstr>
      <vt:lpstr>Zakup Miejskiego zgniatacza puszek  Element edukacji ekologicznej  </vt:lpstr>
      <vt:lpstr>Elementy Edukacji Ekologicznej   </vt:lpstr>
      <vt:lpstr> Odbiór odpadów komunalnych z terenu gminy Pniewy:</vt:lpstr>
      <vt:lpstr> Odbiór odpadów komunalnych z terenu gminy Pniewy</vt:lpstr>
      <vt:lpstr> Odbiór odpadów komunalnych z terenu gminy Pniewy</vt:lpstr>
      <vt:lpstr>Wnioski </vt:lpstr>
      <vt:lpstr>Dodatkowe informacje  </vt:lpstr>
      <vt:lpstr>KONTAKT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 gospodarowania odpadami komunalnymi w gminie Pniewy w okresie od 01.07.2013 r. do 30.06.2015 r.</dc:title>
  <dc:creator>Magdalena Kotlarek</dc:creator>
  <cp:lastModifiedBy>Marta Widło</cp:lastModifiedBy>
  <cp:revision>755</cp:revision>
  <cp:lastPrinted>2023-03-24T11:44:19Z</cp:lastPrinted>
  <dcterms:created xsi:type="dcterms:W3CDTF">2015-08-19T06:20:42Z</dcterms:created>
  <dcterms:modified xsi:type="dcterms:W3CDTF">2023-11-20T13:29:04Z</dcterms:modified>
</cp:coreProperties>
</file>